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9" r:id="rId3"/>
    <p:sldId id="263" r:id="rId4"/>
    <p:sldId id="264" r:id="rId5"/>
    <p:sldId id="257" r:id="rId6"/>
    <p:sldId id="265" r:id="rId7"/>
    <p:sldId id="266" r:id="rId8"/>
    <p:sldId id="262" r:id="rId9"/>
    <p:sldId id="258" r:id="rId10"/>
    <p:sldId id="260" r:id="rId11"/>
    <p:sldId id="261" r:id="rId12"/>
    <p:sldId id="288" r:id="rId13"/>
    <p:sldId id="289" r:id="rId14"/>
    <p:sldId id="285" r:id="rId15"/>
    <p:sldId id="279" r:id="rId16"/>
    <p:sldId id="302" r:id="rId17"/>
    <p:sldId id="303" r:id="rId18"/>
    <p:sldId id="304" r:id="rId19"/>
    <p:sldId id="305" r:id="rId20"/>
    <p:sldId id="306" r:id="rId21"/>
    <p:sldId id="307" r:id="rId22"/>
    <p:sldId id="283"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80" r:id="rId36"/>
    <p:sldId id="314" r:id="rId37"/>
    <p:sldId id="282" r:id="rId38"/>
    <p:sldId id="284" r:id="rId39"/>
    <p:sldId id="281" r:id="rId40"/>
    <p:sldId id="286" r:id="rId41"/>
    <p:sldId id="311" r:id="rId42"/>
    <p:sldId id="287" r:id="rId43"/>
    <p:sldId id="290" r:id="rId44"/>
    <p:sldId id="291" r:id="rId45"/>
    <p:sldId id="292" r:id="rId46"/>
    <p:sldId id="293" r:id="rId47"/>
    <p:sldId id="294" r:id="rId48"/>
    <p:sldId id="295" r:id="rId49"/>
    <p:sldId id="296" r:id="rId50"/>
    <p:sldId id="297" r:id="rId51"/>
    <p:sldId id="299" r:id="rId52"/>
    <p:sldId id="300" r:id="rId53"/>
    <p:sldId id="298" r:id="rId54"/>
    <p:sldId id="308" r:id="rId55"/>
    <p:sldId id="312" r:id="rId56"/>
    <p:sldId id="313" r:id="rId57"/>
    <p:sldId id="310" r:id="rId58"/>
    <p:sldId id="309" r:id="rId59"/>
    <p:sldId id="301"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S ." initials="A." lastIdx="1" clrIdx="0">
    <p:extLst>
      <p:ext uri="{19B8F6BF-5375-455C-9EA6-DF929625EA0E}">
        <p15:presenceInfo xmlns:p15="http://schemas.microsoft.com/office/powerpoint/2012/main" userId="48dec7d53b41c9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22"/>
    <p:restoredTop sz="94661"/>
  </p:normalViewPr>
  <p:slideViewPr>
    <p:cSldViewPr snapToGrid="0" snapToObjects="1">
      <p:cViewPr varScale="1">
        <p:scale>
          <a:sx n="117" d="100"/>
          <a:sy n="117" d="100"/>
        </p:scale>
        <p:origin x="208" y="21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4-24T11:42:29.208"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5/15/19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147154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46C117F-5CCF-4837-BE5F-2B92066CAFAF}" type="datetimeFigureOut">
              <a:rPr lang="en-US" smtClean="0"/>
              <a:t>5/15/19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47813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4EB90BD-B6CE-46B7-997F-7313B992CCDC}" type="datetimeFigureOut">
              <a:rPr lang="en-US" smtClean="0"/>
              <a:t>5/15/19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75074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B9D11F-B188-461D-B23F-39381795C052}" type="datetimeFigureOut">
              <a:rPr lang="en-US" smtClean="0"/>
              <a:t>5/15/19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227159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2E6D8D9-55A2-4063-B0F3-121F44549695}" type="datetimeFigureOut">
              <a:rPr lang="en-US" smtClean="0"/>
              <a:t>5/15/19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0693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D4B24536-994D-4021-A283-9F449C0DB509}" type="datetimeFigureOut">
              <a:rPr lang="en-US" smtClean="0"/>
              <a:t>5/15/19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7948157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3CBBBB78-C96F-47B7-AB17-D852CA960AC9}" type="datetimeFigureOut">
              <a:rPr lang="en-US" smtClean="0"/>
              <a:t>5/15/19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179627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5/15/19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1961335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smtClean="0"/>
              <a:t>5/15/19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29201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5/15/19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78258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0578ACC-22D6-47C1-A373-4FD133E34F3C}" type="datetimeFigureOut">
              <a:rPr lang="en-US" smtClean="0"/>
              <a:t>5/15/19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570787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5/15/19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407596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0322" y="3030008"/>
            <a:ext cx="4698355" cy="29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594123" y="3030008"/>
            <a:ext cx="4700059" cy="290617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5/15/19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87177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5/15/19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19347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smtClean="0"/>
              <a:t>5/15/19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89982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331444B-B92B-4E27-8C94-BB93EAF5CB18}" type="datetimeFigureOut">
              <a:rPr lang="en-US" smtClean="0"/>
              <a:t>5/15/19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602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3EFA5E-FA76-400D-B3DC-F0BA90E6D107}" type="datetimeFigureOut">
              <a:rPr lang="en-US" smtClean="0"/>
              <a:t>5/15/19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383334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smtClean="0"/>
              <a:t>5/15/19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060595995"/>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localhost:8080/taller-laravel/public/"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docs.laraveles.com/docs/5.5/migratio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image" Target="../media/image12.tiff"/><Relationship Id="rId7" Type="http://schemas.openxmlformats.org/officeDocument/2006/relationships/image" Target="../media/image16.tiff"/><Relationship Id="rId12" Type="http://schemas.openxmlformats.org/officeDocument/2006/relationships/image" Target="../media/image21.tif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tiff"/><Relationship Id="rId11" Type="http://schemas.openxmlformats.org/officeDocument/2006/relationships/image" Target="../media/image20.tiff"/><Relationship Id="rId5" Type="http://schemas.openxmlformats.org/officeDocument/2006/relationships/image" Target="../media/image14.tiff"/><Relationship Id="rId10" Type="http://schemas.openxmlformats.org/officeDocument/2006/relationships/image" Target="../media/image19.tiff"/><Relationship Id="rId4" Type="http://schemas.openxmlformats.org/officeDocument/2006/relationships/image" Target="../media/image13.tiff"/><Relationship Id="rId9" Type="http://schemas.openxmlformats.org/officeDocument/2006/relationships/image" Target="../media/image18.tiff"/></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laraveles.com/docs/5.5/eloquent"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laraveles.com/docs/5.5/eloquent"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hyperlink" Target="https://docs.laraveles.com/docs/5.5/eloquent-relationship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laraveles.com/docs/5.5/eloquent-relationships"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hyperlink" Target="https://docs.laraveles.com/docs/5.5/eloquent-relationships"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hyperlink" Target="https://docs.laraveles.com/docs/5.5/eloquent-relationships"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hyperlink" Target="https://docs.laraveles.com/docs/5.5/eloquent-relationships"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hyperlink" Target="http://www.laravel.com/" TargetMode="External"/><Relationship Id="rId4" Type="http://schemas.openxmlformats.org/officeDocument/2006/relationships/hyperlink" Target="https://laraveles.com/"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docs.laraveles.com/docs/5.5/eloquent-relationships"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hyperlink" Target="https://docs.laraveles.com/docs/5.5/eloquent-relationships"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hyperlink" Target="https://docs.laraveles.com/docs/5.5/eloquent-relationships"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hyperlink" Target="https://styde.net/tinker-consola-de-comandos-en-laravel/"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docs.laraveles.com/docs/5.5/collection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lumen.laravel.com/"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5.tiff"/><Relationship Id="rId7" Type="http://schemas.openxmlformats.org/officeDocument/2006/relationships/image" Target="../media/image20.tif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2.tiff"/><Relationship Id="rId4" Type="http://schemas.openxmlformats.org/officeDocument/2006/relationships/image" Target="../media/image8.tiff"/><Relationship Id="rId9" Type="http://schemas.openxmlformats.org/officeDocument/2006/relationships/image" Target="../media/image27.tiff"/></Relationships>
</file>

<file path=ppt/slides/_rels/slide8.xml.rels><?xml version="1.0" encoding="UTF-8" standalone="yes"?>
<Relationships xmlns="http://schemas.openxmlformats.org/package/2006/relationships"><Relationship Id="rId3" Type="http://schemas.openxmlformats.org/officeDocument/2006/relationships/hyperlink" Target="https://getcomposer.org/" TargetMode="Externa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atom.io/" TargetMode="External"/><Relationship Id="rId5" Type="http://schemas.openxmlformats.org/officeDocument/2006/relationships/hyperlink" Target="https://www.apachefriends.org/es/index.html" TargetMode="External"/><Relationship Id="rId4" Type="http://schemas.openxmlformats.org/officeDocument/2006/relationships/hyperlink" Target="https://git-scm.com/"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21AB370-B42D-D74C-937B-F0F9D417C4E0}"/>
              </a:ext>
            </a:extLst>
          </p:cNvPr>
          <p:cNvPicPr>
            <a:picLocks noChangeAspect="1"/>
          </p:cNvPicPr>
          <p:nvPr/>
        </p:nvPicPr>
        <p:blipFill>
          <a:blip r:embed="rId2"/>
          <a:stretch>
            <a:fillRect/>
          </a:stretch>
        </p:blipFill>
        <p:spPr>
          <a:xfrm>
            <a:off x="0" y="2689582"/>
            <a:ext cx="2161953" cy="1478836"/>
          </a:xfrm>
          <a:prstGeom prst="rect">
            <a:avLst/>
          </a:prstGeom>
        </p:spPr>
      </p:pic>
      <p:sp>
        <p:nvSpPr>
          <p:cNvPr id="2" name="Título 1">
            <a:extLst>
              <a:ext uri="{FF2B5EF4-FFF2-40B4-BE49-F238E27FC236}">
                <a16:creationId xmlns:a16="http://schemas.microsoft.com/office/drawing/2014/main" id="{0C54A84D-BDCE-DC43-9824-B943EC782CB8}"/>
              </a:ext>
            </a:extLst>
          </p:cNvPr>
          <p:cNvSpPr>
            <a:spLocks noGrp="1"/>
          </p:cNvSpPr>
          <p:nvPr>
            <p:ph type="ctrTitle"/>
          </p:nvPr>
        </p:nvSpPr>
        <p:spPr>
          <a:xfrm>
            <a:off x="1711842" y="2679763"/>
            <a:ext cx="7112614" cy="1404766"/>
          </a:xfrm>
        </p:spPr>
        <p:txBody>
          <a:bodyPr/>
          <a:lstStyle/>
          <a:p>
            <a:r>
              <a:rPr lang="es-CO" sz="4000" dirty="0"/>
              <a:t>Taller Introducción a Laravel</a:t>
            </a:r>
            <a:br>
              <a:rPr lang="es-CO" sz="4800" dirty="0"/>
            </a:br>
            <a:r>
              <a:rPr lang="en" sz="2400" dirty="0"/>
              <a:t>The PHP Framework For Web Artisans</a:t>
            </a:r>
            <a:r>
              <a:rPr lang="es-CO" sz="2000" dirty="0"/>
              <a:t> </a:t>
            </a:r>
            <a:endParaRPr lang="es-CO" sz="4800" dirty="0"/>
          </a:p>
        </p:txBody>
      </p:sp>
      <p:sp>
        <p:nvSpPr>
          <p:cNvPr id="3" name="Subtítulo 2">
            <a:extLst>
              <a:ext uri="{FF2B5EF4-FFF2-40B4-BE49-F238E27FC236}">
                <a16:creationId xmlns:a16="http://schemas.microsoft.com/office/drawing/2014/main" id="{960B7204-35CC-2040-BD4D-0F7ADE9CBA29}"/>
              </a:ext>
            </a:extLst>
          </p:cNvPr>
          <p:cNvSpPr>
            <a:spLocks noGrp="1"/>
          </p:cNvSpPr>
          <p:nvPr>
            <p:ph type="subTitle" idx="1"/>
          </p:nvPr>
        </p:nvSpPr>
        <p:spPr>
          <a:xfrm>
            <a:off x="680322" y="4430894"/>
            <a:ext cx="8144134" cy="1117687"/>
          </a:xfrm>
        </p:spPr>
        <p:txBody>
          <a:bodyPr/>
          <a:lstStyle/>
          <a:p>
            <a:r>
              <a:rPr lang="es-CO" dirty="0"/>
              <a:t>Andrés Felipe Vega </a:t>
            </a:r>
          </a:p>
          <a:p>
            <a:r>
              <a:rPr lang="es-CO" dirty="0"/>
              <a:t>Email: felipevega@unicauca.edu.co</a:t>
            </a:r>
          </a:p>
        </p:txBody>
      </p:sp>
      <p:pic>
        <p:nvPicPr>
          <p:cNvPr id="8" name="Imagen 7">
            <a:extLst>
              <a:ext uri="{FF2B5EF4-FFF2-40B4-BE49-F238E27FC236}">
                <a16:creationId xmlns:a16="http://schemas.microsoft.com/office/drawing/2014/main" id="{D72D013C-13EC-C048-9071-D3C67A5C5C67}"/>
              </a:ext>
            </a:extLst>
          </p:cNvPr>
          <p:cNvPicPr>
            <a:picLocks noChangeAspect="1"/>
          </p:cNvPicPr>
          <p:nvPr/>
        </p:nvPicPr>
        <p:blipFill>
          <a:blip r:embed="rId3"/>
          <a:stretch>
            <a:fillRect/>
          </a:stretch>
        </p:blipFill>
        <p:spPr>
          <a:xfrm>
            <a:off x="9090837" y="1818168"/>
            <a:ext cx="3101163" cy="3032498"/>
          </a:xfrm>
          <a:prstGeom prst="rect">
            <a:avLst/>
          </a:prstGeom>
        </p:spPr>
      </p:pic>
    </p:spTree>
    <p:extLst>
      <p:ext uri="{BB962C8B-B14F-4D97-AF65-F5344CB8AC3E}">
        <p14:creationId xmlns:p14="http://schemas.microsoft.com/office/powerpoint/2010/main" val="361628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Comandos Utiles.</a:t>
            </a:r>
          </a:p>
        </p:txBody>
      </p:sp>
      <p:sp>
        <p:nvSpPr>
          <p:cNvPr id="3" name="Marcador de contenido 2">
            <a:extLst>
              <a:ext uri="{FF2B5EF4-FFF2-40B4-BE49-F238E27FC236}">
                <a16:creationId xmlns:a16="http://schemas.microsoft.com/office/drawing/2014/main" id="{CF24C7AB-49FC-3A41-A0F0-F9ED02FEB3D0}"/>
              </a:ext>
            </a:extLst>
          </p:cNvPr>
          <p:cNvSpPr>
            <a:spLocks noGrp="1"/>
          </p:cNvSpPr>
          <p:nvPr>
            <p:ph idx="1"/>
          </p:nvPr>
        </p:nvSpPr>
        <p:spPr>
          <a:xfrm>
            <a:off x="138061" y="2134854"/>
            <a:ext cx="11887362" cy="4648717"/>
          </a:xfrm>
        </p:spPr>
        <p:txBody>
          <a:bodyPr numCol="2">
            <a:normAutofit fontScale="92500" lnSpcReduction="10000"/>
          </a:bodyPr>
          <a:lstStyle/>
          <a:p>
            <a:r>
              <a:rPr lang="es-CO" dirty="0"/>
              <a:t>Ayuda: </a:t>
            </a:r>
          </a:p>
          <a:p>
            <a:pPr lvl="1"/>
            <a:r>
              <a:rPr lang="es-CO" dirty="0"/>
              <a:t>php artisan list</a:t>
            </a:r>
          </a:p>
          <a:p>
            <a:r>
              <a:rPr lang="es-CO" dirty="0"/>
              <a:t>Iniciar un proyecto: </a:t>
            </a:r>
          </a:p>
          <a:p>
            <a:pPr lvl="1"/>
            <a:r>
              <a:rPr lang="es-CO" dirty="0"/>
              <a:t>composer create-project laravel/laravel mi-proyecto-laravel</a:t>
            </a:r>
          </a:p>
          <a:p>
            <a:pPr lvl="1"/>
            <a:r>
              <a:rPr lang="es-CO" dirty="0"/>
              <a:t>composer create-project laravel/laravel mi-proyecto-laravel 5.5.* // versión especifica.</a:t>
            </a:r>
          </a:p>
          <a:p>
            <a:r>
              <a:rPr lang="es-CO" dirty="0"/>
              <a:t>Crear una migración: </a:t>
            </a:r>
          </a:p>
          <a:p>
            <a:pPr lvl="1"/>
            <a:r>
              <a:rPr lang="es-CO" dirty="0"/>
              <a:t>php artisan make:migration create_[nombre_tabla]_table</a:t>
            </a:r>
          </a:p>
          <a:p>
            <a:r>
              <a:rPr lang="es-CO" dirty="0"/>
              <a:t>Correr el servidor:</a:t>
            </a:r>
          </a:p>
          <a:p>
            <a:pPr lvl="1"/>
            <a:r>
              <a:rPr lang="es-CO" dirty="0"/>
              <a:t>php artisan serve</a:t>
            </a:r>
            <a:br>
              <a:rPr lang="es-CO" dirty="0"/>
            </a:br>
            <a:br>
              <a:rPr lang="es-CO" dirty="0"/>
            </a:br>
            <a:br>
              <a:rPr lang="es-CO" dirty="0"/>
            </a:br>
            <a:endParaRPr lang="es-CO" dirty="0"/>
          </a:p>
          <a:p>
            <a:r>
              <a:rPr lang="es-CO" dirty="0"/>
              <a:t>Migrar:</a:t>
            </a:r>
          </a:p>
          <a:p>
            <a:pPr lvl="1"/>
            <a:r>
              <a:rPr lang="es-CO" dirty="0"/>
              <a:t>php artisan migrate</a:t>
            </a:r>
          </a:p>
          <a:p>
            <a:pPr lvl="1"/>
            <a:r>
              <a:rPr lang="es-CO" dirty="0"/>
              <a:t>php artisan migrate:fresh // elimina todas las tablas y migra nuevamente los cambios.</a:t>
            </a:r>
          </a:p>
          <a:p>
            <a:r>
              <a:rPr lang="es-CO" dirty="0"/>
              <a:t>Crear un modelo:</a:t>
            </a:r>
          </a:p>
          <a:p>
            <a:pPr lvl="1"/>
            <a:r>
              <a:rPr lang="es-CO" dirty="0"/>
              <a:t>php artisan make:model [Nombre_modelo]</a:t>
            </a:r>
          </a:p>
          <a:p>
            <a:r>
              <a:rPr lang="es-CO" dirty="0"/>
              <a:t>Consola Tinker:</a:t>
            </a:r>
          </a:p>
          <a:p>
            <a:pPr lvl="1"/>
            <a:r>
              <a:rPr lang="es-CO" dirty="0"/>
              <a:t>php artisan tinker</a:t>
            </a:r>
          </a:p>
          <a:p>
            <a:r>
              <a:rPr lang="es-CO" dirty="0"/>
              <a:t>Crear un controlador:</a:t>
            </a:r>
          </a:p>
          <a:p>
            <a:pPr lvl="1"/>
            <a:r>
              <a:rPr lang="es-CO" dirty="0"/>
              <a:t>php artisan make:controller [nombre_controlador]</a:t>
            </a:r>
          </a:p>
          <a:p>
            <a:r>
              <a:rPr lang="es-CO" dirty="0"/>
              <a:t>Mostrar la lista de rutas:</a:t>
            </a:r>
          </a:p>
          <a:p>
            <a:pPr lvl="1"/>
            <a:r>
              <a:rPr lang="es-CO" dirty="0"/>
              <a:t>php artisan route:list</a:t>
            </a:r>
          </a:p>
          <a:p>
            <a:endParaRPr lang="es-CO" dirty="0"/>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Tree>
    <p:extLst>
      <p:ext uri="{BB962C8B-B14F-4D97-AF65-F5344CB8AC3E}">
        <p14:creationId xmlns:p14="http://schemas.microsoft.com/office/powerpoint/2010/main" val="2028870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Primeros pasos</a:t>
            </a:r>
          </a:p>
        </p:txBody>
      </p:sp>
      <p:sp>
        <p:nvSpPr>
          <p:cNvPr id="3" name="Marcador de contenido 2">
            <a:extLst>
              <a:ext uri="{FF2B5EF4-FFF2-40B4-BE49-F238E27FC236}">
                <a16:creationId xmlns:a16="http://schemas.microsoft.com/office/drawing/2014/main" id="{CF24C7AB-49FC-3A41-A0F0-F9ED02FEB3D0}"/>
              </a:ext>
            </a:extLst>
          </p:cNvPr>
          <p:cNvSpPr>
            <a:spLocks noGrp="1"/>
          </p:cNvSpPr>
          <p:nvPr>
            <p:ph idx="1"/>
          </p:nvPr>
        </p:nvSpPr>
        <p:spPr>
          <a:xfrm>
            <a:off x="0" y="2198650"/>
            <a:ext cx="3987209" cy="4448763"/>
          </a:xfrm>
        </p:spPr>
        <p:txBody>
          <a:bodyPr/>
          <a:lstStyle/>
          <a:p>
            <a:r>
              <a:rPr lang="es-CO" dirty="0"/>
              <a:t>Dirigirnos a la carpeta htdocs de nuestro xampp.</a:t>
            </a:r>
          </a:p>
          <a:p>
            <a:r>
              <a:rPr lang="es-CO" dirty="0"/>
              <a:t>Abrir una terminal en esa carpeta.</a:t>
            </a:r>
          </a:p>
          <a:p>
            <a:r>
              <a:rPr lang="es-CO" dirty="0"/>
              <a:t>Iniciar el proyecto:</a:t>
            </a:r>
          </a:p>
          <a:p>
            <a:pPr lvl="1"/>
            <a:r>
              <a:rPr lang="es-CO" dirty="0"/>
              <a:t>composer create-project laravel/laravel taller-laravel 5.5.*</a:t>
            </a:r>
          </a:p>
          <a:p>
            <a:pPr marL="457200" lvl="1" indent="0">
              <a:buNone/>
            </a:pPr>
            <a:endParaRPr lang="es-CO" dirty="0"/>
          </a:p>
          <a:p>
            <a:endParaRPr lang="es-CO" dirty="0"/>
          </a:p>
          <a:p>
            <a:endParaRPr lang="es-CO" dirty="0"/>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5" name="Imagen 4">
            <a:extLst>
              <a:ext uri="{FF2B5EF4-FFF2-40B4-BE49-F238E27FC236}">
                <a16:creationId xmlns:a16="http://schemas.microsoft.com/office/drawing/2014/main" id="{68F9FF0A-280A-EF4B-9C78-B0D9E2FBDEEF}"/>
              </a:ext>
            </a:extLst>
          </p:cNvPr>
          <p:cNvPicPr>
            <a:picLocks noChangeAspect="1"/>
          </p:cNvPicPr>
          <p:nvPr/>
        </p:nvPicPr>
        <p:blipFill>
          <a:blip r:embed="rId3"/>
          <a:stretch>
            <a:fillRect/>
          </a:stretch>
        </p:blipFill>
        <p:spPr>
          <a:xfrm>
            <a:off x="3975724" y="2287727"/>
            <a:ext cx="8070964" cy="4270607"/>
          </a:xfrm>
          <a:prstGeom prst="rect">
            <a:avLst/>
          </a:prstGeom>
        </p:spPr>
      </p:pic>
    </p:spTree>
    <p:extLst>
      <p:ext uri="{BB962C8B-B14F-4D97-AF65-F5344CB8AC3E}">
        <p14:creationId xmlns:p14="http://schemas.microsoft.com/office/powerpoint/2010/main" val="2002196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Primeros pasos</a:t>
            </a:r>
          </a:p>
        </p:txBody>
      </p:sp>
      <p:sp>
        <p:nvSpPr>
          <p:cNvPr id="3" name="Marcador de contenido 2">
            <a:extLst>
              <a:ext uri="{FF2B5EF4-FFF2-40B4-BE49-F238E27FC236}">
                <a16:creationId xmlns:a16="http://schemas.microsoft.com/office/drawing/2014/main" id="{CF24C7AB-49FC-3A41-A0F0-F9ED02FEB3D0}"/>
              </a:ext>
            </a:extLst>
          </p:cNvPr>
          <p:cNvSpPr>
            <a:spLocks noGrp="1"/>
          </p:cNvSpPr>
          <p:nvPr>
            <p:ph idx="1"/>
          </p:nvPr>
        </p:nvSpPr>
        <p:spPr>
          <a:xfrm>
            <a:off x="0" y="2198650"/>
            <a:ext cx="3987209" cy="4448763"/>
          </a:xfrm>
        </p:spPr>
        <p:txBody>
          <a:bodyPr/>
          <a:lstStyle/>
          <a:p>
            <a:pPr lvl="1"/>
            <a:r>
              <a:rPr lang="es-CO" dirty="0"/>
              <a:t>Luego de encender nuestros servicios de xampp, el servidor Apache nuestro servidor de bases de datos. Accederemos a la siguiente ruta para probar que nuestro proyecto se creo correctamente.</a:t>
            </a:r>
          </a:p>
          <a:p>
            <a:endParaRPr lang="es-CO" dirty="0"/>
          </a:p>
          <a:p>
            <a:endParaRPr lang="es-CO" dirty="0"/>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7" name="Imagen 6">
            <a:extLst>
              <a:ext uri="{FF2B5EF4-FFF2-40B4-BE49-F238E27FC236}">
                <a16:creationId xmlns:a16="http://schemas.microsoft.com/office/drawing/2014/main" id="{5E512171-BBD6-664C-8250-889CDA5D868D}"/>
              </a:ext>
            </a:extLst>
          </p:cNvPr>
          <p:cNvPicPr>
            <a:picLocks noChangeAspect="1"/>
          </p:cNvPicPr>
          <p:nvPr/>
        </p:nvPicPr>
        <p:blipFill>
          <a:blip r:embed="rId3"/>
          <a:stretch>
            <a:fillRect/>
          </a:stretch>
        </p:blipFill>
        <p:spPr>
          <a:xfrm>
            <a:off x="6325197" y="2354481"/>
            <a:ext cx="4222301" cy="3776980"/>
          </a:xfrm>
          <a:prstGeom prst="rect">
            <a:avLst/>
          </a:prstGeom>
        </p:spPr>
      </p:pic>
    </p:spTree>
    <p:extLst>
      <p:ext uri="{BB962C8B-B14F-4D97-AF65-F5344CB8AC3E}">
        <p14:creationId xmlns:p14="http://schemas.microsoft.com/office/powerpoint/2010/main" val="2378171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Primeros pasos</a:t>
            </a:r>
          </a:p>
        </p:txBody>
      </p:sp>
      <p:sp>
        <p:nvSpPr>
          <p:cNvPr id="3" name="Marcador de contenido 2">
            <a:extLst>
              <a:ext uri="{FF2B5EF4-FFF2-40B4-BE49-F238E27FC236}">
                <a16:creationId xmlns:a16="http://schemas.microsoft.com/office/drawing/2014/main" id="{CF24C7AB-49FC-3A41-A0F0-F9ED02FEB3D0}"/>
              </a:ext>
            </a:extLst>
          </p:cNvPr>
          <p:cNvSpPr>
            <a:spLocks noGrp="1"/>
          </p:cNvSpPr>
          <p:nvPr>
            <p:ph idx="1"/>
          </p:nvPr>
        </p:nvSpPr>
        <p:spPr>
          <a:xfrm>
            <a:off x="0" y="2198650"/>
            <a:ext cx="11844169" cy="4448763"/>
          </a:xfrm>
        </p:spPr>
        <p:txBody>
          <a:bodyPr/>
          <a:lstStyle/>
          <a:p>
            <a:endParaRPr lang="es-CO" dirty="0"/>
          </a:p>
          <a:p>
            <a:endParaRPr lang="es-CO" dirty="0"/>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5" name="CuadroTexto 4">
            <a:extLst>
              <a:ext uri="{FF2B5EF4-FFF2-40B4-BE49-F238E27FC236}">
                <a16:creationId xmlns:a16="http://schemas.microsoft.com/office/drawing/2014/main" id="{62E5BB17-94A2-0D4F-9CBF-A47319E5F76A}"/>
              </a:ext>
            </a:extLst>
          </p:cNvPr>
          <p:cNvSpPr txBox="1"/>
          <p:nvPr/>
        </p:nvSpPr>
        <p:spPr>
          <a:xfrm>
            <a:off x="1890920" y="2132160"/>
            <a:ext cx="8695009" cy="584775"/>
          </a:xfrm>
          <a:prstGeom prst="rect">
            <a:avLst/>
          </a:prstGeom>
          <a:noFill/>
        </p:spPr>
        <p:txBody>
          <a:bodyPr wrap="none" rtlCol="0">
            <a:spAutoFit/>
          </a:bodyPr>
          <a:lstStyle/>
          <a:p>
            <a:r>
              <a:rPr lang="es-CO" sz="3200" dirty="0">
                <a:hlinkClick r:id="rId3">
                  <a:extLst>
                    <a:ext uri="{A12FA001-AC4F-418D-AE19-62706E023703}">
                      <ahyp:hlinkClr xmlns:ahyp="http://schemas.microsoft.com/office/drawing/2018/hyperlinkcolor" val="tx"/>
                    </a:ext>
                  </a:extLst>
                </a:hlinkClick>
              </a:rPr>
              <a:t>http://localhost:8080/taller-laravel/public/</a:t>
            </a:r>
            <a:endParaRPr lang="es-CO" sz="3200" dirty="0"/>
          </a:p>
        </p:txBody>
      </p:sp>
      <p:pic>
        <p:nvPicPr>
          <p:cNvPr id="6" name="Imagen 5">
            <a:extLst>
              <a:ext uri="{FF2B5EF4-FFF2-40B4-BE49-F238E27FC236}">
                <a16:creationId xmlns:a16="http://schemas.microsoft.com/office/drawing/2014/main" id="{53F7E2A4-3F83-9843-9599-0F043C2CE7D6}"/>
              </a:ext>
            </a:extLst>
          </p:cNvPr>
          <p:cNvPicPr>
            <a:picLocks noChangeAspect="1"/>
          </p:cNvPicPr>
          <p:nvPr/>
        </p:nvPicPr>
        <p:blipFill>
          <a:blip r:embed="rId4"/>
          <a:stretch>
            <a:fillRect/>
          </a:stretch>
        </p:blipFill>
        <p:spPr>
          <a:xfrm>
            <a:off x="1562567" y="2828601"/>
            <a:ext cx="8984931" cy="3880991"/>
          </a:xfrm>
          <a:prstGeom prst="rect">
            <a:avLst/>
          </a:prstGeom>
        </p:spPr>
      </p:pic>
    </p:spTree>
    <p:extLst>
      <p:ext uri="{BB962C8B-B14F-4D97-AF65-F5344CB8AC3E}">
        <p14:creationId xmlns:p14="http://schemas.microsoft.com/office/powerpoint/2010/main" val="4102287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Primeros pasos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2951140" y="1469146"/>
            <a:ext cx="5072222" cy="369332"/>
          </a:xfrm>
          <a:prstGeom prst="rect">
            <a:avLst/>
          </a:prstGeom>
          <a:noFill/>
        </p:spPr>
        <p:txBody>
          <a:bodyPr wrap="none" rtlCol="0">
            <a:spAutoFit/>
          </a:bodyPr>
          <a:lstStyle/>
          <a:p>
            <a:r>
              <a:rPr lang="es-CO" dirty="0"/>
              <a:t>Solución problema de permisos en Linux y Mac.</a:t>
            </a:r>
          </a:p>
        </p:txBody>
      </p:sp>
      <p:pic>
        <p:nvPicPr>
          <p:cNvPr id="7" name="Imagen 6">
            <a:extLst>
              <a:ext uri="{FF2B5EF4-FFF2-40B4-BE49-F238E27FC236}">
                <a16:creationId xmlns:a16="http://schemas.microsoft.com/office/drawing/2014/main" id="{13F04874-4D07-EA49-A4A1-A2B32108840E}"/>
              </a:ext>
            </a:extLst>
          </p:cNvPr>
          <p:cNvPicPr>
            <a:picLocks noChangeAspect="1"/>
          </p:cNvPicPr>
          <p:nvPr/>
        </p:nvPicPr>
        <p:blipFill>
          <a:blip r:embed="rId3"/>
          <a:stretch>
            <a:fillRect/>
          </a:stretch>
        </p:blipFill>
        <p:spPr>
          <a:xfrm>
            <a:off x="317500" y="2264111"/>
            <a:ext cx="11557000" cy="4330700"/>
          </a:xfrm>
          <a:prstGeom prst="rect">
            <a:avLst/>
          </a:prstGeom>
        </p:spPr>
      </p:pic>
    </p:spTree>
    <p:extLst>
      <p:ext uri="{BB962C8B-B14F-4D97-AF65-F5344CB8AC3E}">
        <p14:creationId xmlns:p14="http://schemas.microsoft.com/office/powerpoint/2010/main" val="353539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Primeros pasos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2296632" y="1530273"/>
            <a:ext cx="7231467" cy="369332"/>
          </a:xfrm>
          <a:prstGeom prst="rect">
            <a:avLst/>
          </a:prstGeom>
          <a:noFill/>
        </p:spPr>
        <p:txBody>
          <a:bodyPr wrap="none" rtlCol="0">
            <a:spAutoFit/>
          </a:bodyPr>
          <a:lstStyle/>
          <a:p>
            <a:r>
              <a:rPr lang="es-CO" dirty="0"/>
              <a:t>Configuración de nuestro motor de base de datos y la conexión .env</a:t>
            </a:r>
          </a:p>
        </p:txBody>
      </p:sp>
      <p:pic>
        <p:nvPicPr>
          <p:cNvPr id="5" name="Imagen 4">
            <a:extLst>
              <a:ext uri="{FF2B5EF4-FFF2-40B4-BE49-F238E27FC236}">
                <a16:creationId xmlns:a16="http://schemas.microsoft.com/office/drawing/2014/main" id="{DDF963BA-405B-1240-BBE1-494667F402C2}"/>
              </a:ext>
            </a:extLst>
          </p:cNvPr>
          <p:cNvPicPr>
            <a:picLocks noChangeAspect="1"/>
          </p:cNvPicPr>
          <p:nvPr/>
        </p:nvPicPr>
        <p:blipFill>
          <a:blip r:embed="rId3"/>
          <a:stretch>
            <a:fillRect/>
          </a:stretch>
        </p:blipFill>
        <p:spPr>
          <a:xfrm>
            <a:off x="1785769" y="2091704"/>
            <a:ext cx="8283389" cy="4621067"/>
          </a:xfrm>
          <a:prstGeom prst="rect">
            <a:avLst/>
          </a:prstGeom>
        </p:spPr>
      </p:pic>
    </p:spTree>
    <p:extLst>
      <p:ext uri="{BB962C8B-B14F-4D97-AF65-F5344CB8AC3E}">
        <p14:creationId xmlns:p14="http://schemas.microsoft.com/office/powerpoint/2010/main" val="1898914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Primeros pasos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2951140" y="1469146"/>
            <a:ext cx="4615366" cy="369332"/>
          </a:xfrm>
          <a:prstGeom prst="rect">
            <a:avLst/>
          </a:prstGeom>
          <a:noFill/>
        </p:spPr>
        <p:txBody>
          <a:bodyPr wrap="none" rtlCol="0">
            <a:spAutoFit/>
          </a:bodyPr>
          <a:lstStyle/>
          <a:p>
            <a:r>
              <a:rPr lang="es-CO" dirty="0"/>
              <a:t>Añadir un nuevo usuario a la base de datos</a:t>
            </a:r>
          </a:p>
        </p:txBody>
      </p:sp>
      <p:pic>
        <p:nvPicPr>
          <p:cNvPr id="10" name="Imagen 9">
            <a:extLst>
              <a:ext uri="{FF2B5EF4-FFF2-40B4-BE49-F238E27FC236}">
                <a16:creationId xmlns:a16="http://schemas.microsoft.com/office/drawing/2014/main" id="{E490145D-85DE-594B-9FE1-EA347A1A4400}"/>
              </a:ext>
            </a:extLst>
          </p:cNvPr>
          <p:cNvPicPr>
            <a:picLocks noChangeAspect="1"/>
          </p:cNvPicPr>
          <p:nvPr/>
        </p:nvPicPr>
        <p:blipFill>
          <a:blip r:embed="rId3"/>
          <a:stretch>
            <a:fillRect/>
          </a:stretch>
        </p:blipFill>
        <p:spPr>
          <a:xfrm>
            <a:off x="680321" y="2195203"/>
            <a:ext cx="10556837" cy="4428975"/>
          </a:xfrm>
          <a:prstGeom prst="rect">
            <a:avLst/>
          </a:prstGeom>
        </p:spPr>
      </p:pic>
      <p:sp>
        <p:nvSpPr>
          <p:cNvPr id="8" name="Marco 7">
            <a:extLst>
              <a:ext uri="{FF2B5EF4-FFF2-40B4-BE49-F238E27FC236}">
                <a16:creationId xmlns:a16="http://schemas.microsoft.com/office/drawing/2014/main" id="{F4703D1B-869A-5C4A-993E-E8F73660B089}"/>
              </a:ext>
            </a:extLst>
          </p:cNvPr>
          <p:cNvSpPr/>
          <p:nvPr/>
        </p:nvSpPr>
        <p:spPr>
          <a:xfrm>
            <a:off x="4704804" y="2195203"/>
            <a:ext cx="1796527" cy="73152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2" name="Marco 11">
            <a:extLst>
              <a:ext uri="{FF2B5EF4-FFF2-40B4-BE49-F238E27FC236}">
                <a16:creationId xmlns:a16="http://schemas.microsoft.com/office/drawing/2014/main" id="{9262D6A7-EB29-AC42-B10B-47BC78C9A425}"/>
              </a:ext>
            </a:extLst>
          </p:cNvPr>
          <p:cNvSpPr/>
          <p:nvPr/>
        </p:nvSpPr>
        <p:spPr>
          <a:xfrm>
            <a:off x="2086983" y="5388853"/>
            <a:ext cx="2237591" cy="767907"/>
          </a:xfrm>
          <a:prstGeom prst="fram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cxnSp>
        <p:nvCxnSpPr>
          <p:cNvPr id="14" name="Conector recto de flecha 13">
            <a:extLst>
              <a:ext uri="{FF2B5EF4-FFF2-40B4-BE49-F238E27FC236}">
                <a16:creationId xmlns:a16="http://schemas.microsoft.com/office/drawing/2014/main" id="{2D81517F-8F5B-5C4E-9950-9BEDD3CE73A5}"/>
              </a:ext>
            </a:extLst>
          </p:cNvPr>
          <p:cNvCxnSpPr>
            <a:cxnSpLocks/>
            <a:endCxn id="12" idx="3"/>
          </p:cNvCxnSpPr>
          <p:nvPr/>
        </p:nvCxnSpPr>
        <p:spPr>
          <a:xfrm flipH="1">
            <a:off x="4324574" y="5673932"/>
            <a:ext cx="1278494" cy="9887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15" name="CuadroTexto 14">
            <a:extLst>
              <a:ext uri="{FF2B5EF4-FFF2-40B4-BE49-F238E27FC236}">
                <a16:creationId xmlns:a16="http://schemas.microsoft.com/office/drawing/2014/main" id="{F8258775-937F-0D43-B26F-2C0BD3D2A1D8}"/>
              </a:ext>
            </a:extLst>
          </p:cNvPr>
          <p:cNvSpPr txBox="1"/>
          <p:nvPr/>
        </p:nvSpPr>
        <p:spPr>
          <a:xfrm>
            <a:off x="5603067" y="5489266"/>
            <a:ext cx="3223959" cy="369332"/>
          </a:xfrm>
          <a:prstGeom prst="rect">
            <a:avLst/>
          </a:prstGeom>
          <a:noFill/>
        </p:spPr>
        <p:txBody>
          <a:bodyPr wrap="none" rtlCol="0">
            <a:spAutoFit/>
          </a:bodyPr>
          <a:lstStyle/>
          <a:p>
            <a:r>
              <a:rPr lang="es-CO" dirty="0">
                <a:solidFill>
                  <a:schemeClr val="bg1"/>
                </a:solidFill>
              </a:rPr>
              <a:t>Ingresamos un nuevo usuario </a:t>
            </a:r>
          </a:p>
        </p:txBody>
      </p:sp>
    </p:spTree>
    <p:extLst>
      <p:ext uri="{BB962C8B-B14F-4D97-AF65-F5344CB8AC3E}">
        <p14:creationId xmlns:p14="http://schemas.microsoft.com/office/powerpoint/2010/main" val="3341755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Primeros pasos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2951140" y="1469146"/>
            <a:ext cx="4615366" cy="369332"/>
          </a:xfrm>
          <a:prstGeom prst="rect">
            <a:avLst/>
          </a:prstGeom>
          <a:noFill/>
        </p:spPr>
        <p:txBody>
          <a:bodyPr wrap="none" rtlCol="0">
            <a:spAutoFit/>
          </a:bodyPr>
          <a:lstStyle/>
          <a:p>
            <a:r>
              <a:rPr lang="es-CO" dirty="0"/>
              <a:t>Añadir un nuevo usuario a la base de datos</a:t>
            </a:r>
          </a:p>
        </p:txBody>
      </p:sp>
      <p:pic>
        <p:nvPicPr>
          <p:cNvPr id="3" name="Imagen 2">
            <a:extLst>
              <a:ext uri="{FF2B5EF4-FFF2-40B4-BE49-F238E27FC236}">
                <a16:creationId xmlns:a16="http://schemas.microsoft.com/office/drawing/2014/main" id="{4B9704A9-3420-AB4E-872D-791EEBF5FB58}"/>
              </a:ext>
            </a:extLst>
          </p:cNvPr>
          <p:cNvPicPr>
            <a:picLocks noChangeAspect="1"/>
          </p:cNvPicPr>
          <p:nvPr/>
        </p:nvPicPr>
        <p:blipFill>
          <a:blip r:embed="rId3"/>
          <a:stretch>
            <a:fillRect/>
          </a:stretch>
        </p:blipFill>
        <p:spPr>
          <a:xfrm>
            <a:off x="279699" y="2095799"/>
            <a:ext cx="9025666" cy="4528644"/>
          </a:xfrm>
          <a:prstGeom prst="rect">
            <a:avLst/>
          </a:prstGeom>
        </p:spPr>
      </p:pic>
      <p:sp>
        <p:nvSpPr>
          <p:cNvPr id="5" name="CuadroTexto 4">
            <a:extLst>
              <a:ext uri="{FF2B5EF4-FFF2-40B4-BE49-F238E27FC236}">
                <a16:creationId xmlns:a16="http://schemas.microsoft.com/office/drawing/2014/main" id="{DE2206EE-E322-8646-AD17-371317D20EB0}"/>
              </a:ext>
            </a:extLst>
          </p:cNvPr>
          <p:cNvSpPr txBox="1"/>
          <p:nvPr/>
        </p:nvSpPr>
        <p:spPr>
          <a:xfrm>
            <a:off x="9305365" y="2603351"/>
            <a:ext cx="2606936" cy="2031325"/>
          </a:xfrm>
          <a:prstGeom prst="rect">
            <a:avLst/>
          </a:prstGeom>
          <a:noFill/>
        </p:spPr>
        <p:txBody>
          <a:bodyPr wrap="square" rtlCol="0">
            <a:spAutoFit/>
          </a:bodyPr>
          <a:lstStyle/>
          <a:p>
            <a:r>
              <a:rPr lang="es-CO" dirty="0"/>
              <a:t>Configuramos el nombre de usuario, nombre del hosty la contraseña.</a:t>
            </a:r>
          </a:p>
          <a:p>
            <a:endParaRPr lang="es-CO" dirty="0"/>
          </a:p>
          <a:p>
            <a:endParaRPr lang="es-CO" dirty="0"/>
          </a:p>
          <a:p>
            <a:endParaRPr lang="es-CO" dirty="0"/>
          </a:p>
        </p:txBody>
      </p:sp>
    </p:spTree>
    <p:extLst>
      <p:ext uri="{BB962C8B-B14F-4D97-AF65-F5344CB8AC3E}">
        <p14:creationId xmlns:p14="http://schemas.microsoft.com/office/powerpoint/2010/main" val="4039420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Primeros pasos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4083254" y="1460375"/>
            <a:ext cx="3062057" cy="369332"/>
          </a:xfrm>
          <a:prstGeom prst="rect">
            <a:avLst/>
          </a:prstGeom>
          <a:noFill/>
        </p:spPr>
        <p:txBody>
          <a:bodyPr wrap="none" rtlCol="0">
            <a:spAutoFit/>
          </a:bodyPr>
          <a:lstStyle/>
          <a:p>
            <a:r>
              <a:rPr lang="es-CO" dirty="0"/>
              <a:t>Configuramos los privilegios</a:t>
            </a:r>
          </a:p>
        </p:txBody>
      </p:sp>
      <p:pic>
        <p:nvPicPr>
          <p:cNvPr id="6" name="Imagen 5">
            <a:extLst>
              <a:ext uri="{FF2B5EF4-FFF2-40B4-BE49-F238E27FC236}">
                <a16:creationId xmlns:a16="http://schemas.microsoft.com/office/drawing/2014/main" id="{E6D475D5-A12F-AC47-8966-319255542554}"/>
              </a:ext>
            </a:extLst>
          </p:cNvPr>
          <p:cNvPicPr>
            <a:picLocks noChangeAspect="1"/>
          </p:cNvPicPr>
          <p:nvPr/>
        </p:nvPicPr>
        <p:blipFill>
          <a:blip r:embed="rId3"/>
          <a:stretch>
            <a:fillRect/>
          </a:stretch>
        </p:blipFill>
        <p:spPr>
          <a:xfrm>
            <a:off x="2033195" y="2290113"/>
            <a:ext cx="8125609" cy="3910191"/>
          </a:xfrm>
          <a:prstGeom prst="rect">
            <a:avLst/>
          </a:prstGeom>
        </p:spPr>
      </p:pic>
    </p:spTree>
    <p:extLst>
      <p:ext uri="{BB962C8B-B14F-4D97-AF65-F5344CB8AC3E}">
        <p14:creationId xmlns:p14="http://schemas.microsoft.com/office/powerpoint/2010/main" val="3094112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Primeros pasos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2951140" y="1469146"/>
            <a:ext cx="4615366" cy="369332"/>
          </a:xfrm>
          <a:prstGeom prst="rect">
            <a:avLst/>
          </a:prstGeom>
          <a:noFill/>
        </p:spPr>
        <p:txBody>
          <a:bodyPr wrap="none" rtlCol="0">
            <a:spAutoFit/>
          </a:bodyPr>
          <a:lstStyle/>
          <a:p>
            <a:r>
              <a:rPr lang="es-CO" dirty="0"/>
              <a:t>Añadir un nuevo usuario a la base de datos</a:t>
            </a:r>
          </a:p>
        </p:txBody>
      </p:sp>
      <p:pic>
        <p:nvPicPr>
          <p:cNvPr id="3" name="Imagen 2">
            <a:extLst>
              <a:ext uri="{FF2B5EF4-FFF2-40B4-BE49-F238E27FC236}">
                <a16:creationId xmlns:a16="http://schemas.microsoft.com/office/drawing/2014/main" id="{F5A94789-BA97-6C43-9756-89445233A040}"/>
              </a:ext>
            </a:extLst>
          </p:cNvPr>
          <p:cNvPicPr>
            <a:picLocks noChangeAspect="1"/>
          </p:cNvPicPr>
          <p:nvPr/>
        </p:nvPicPr>
        <p:blipFill>
          <a:blip r:embed="rId3"/>
          <a:stretch>
            <a:fillRect/>
          </a:stretch>
        </p:blipFill>
        <p:spPr>
          <a:xfrm>
            <a:off x="1239434" y="2550084"/>
            <a:ext cx="9713131" cy="3385495"/>
          </a:xfrm>
          <a:prstGeom prst="rect">
            <a:avLst/>
          </a:prstGeom>
        </p:spPr>
      </p:pic>
    </p:spTree>
    <p:extLst>
      <p:ext uri="{BB962C8B-B14F-4D97-AF65-F5344CB8AC3E}">
        <p14:creationId xmlns:p14="http://schemas.microsoft.com/office/powerpoint/2010/main" val="98244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Contenido</a:t>
            </a:r>
          </a:p>
        </p:txBody>
      </p:sp>
      <p:sp>
        <p:nvSpPr>
          <p:cNvPr id="3" name="Marcador de contenido 2">
            <a:extLst>
              <a:ext uri="{FF2B5EF4-FFF2-40B4-BE49-F238E27FC236}">
                <a16:creationId xmlns:a16="http://schemas.microsoft.com/office/drawing/2014/main" id="{CF24C7AB-49FC-3A41-A0F0-F9ED02FEB3D0}"/>
              </a:ext>
            </a:extLst>
          </p:cNvPr>
          <p:cNvSpPr>
            <a:spLocks noGrp="1"/>
          </p:cNvSpPr>
          <p:nvPr>
            <p:ph idx="1"/>
          </p:nvPr>
        </p:nvSpPr>
        <p:spPr>
          <a:xfrm>
            <a:off x="680321" y="2115879"/>
            <a:ext cx="9613861" cy="4455041"/>
          </a:xfrm>
        </p:spPr>
        <p:txBody>
          <a:bodyPr>
            <a:normAutofit fontScale="62500" lnSpcReduction="20000"/>
          </a:bodyPr>
          <a:lstStyle/>
          <a:p>
            <a:pPr marL="457200" indent="-457200">
              <a:buFont typeface="+mj-lt"/>
              <a:buAutoNum type="arabicPeriod"/>
            </a:pPr>
            <a:r>
              <a:rPr lang="es-CO" dirty="0"/>
              <a:t>Frameworks</a:t>
            </a:r>
          </a:p>
          <a:p>
            <a:pPr marL="457200" indent="-457200">
              <a:buFont typeface="+mj-lt"/>
              <a:buAutoNum type="arabicPeriod"/>
            </a:pPr>
            <a:r>
              <a:rPr lang="es-CO" dirty="0"/>
              <a:t>Laravel</a:t>
            </a:r>
          </a:p>
          <a:p>
            <a:pPr marL="457200" indent="-457200">
              <a:buFont typeface="+mj-lt"/>
              <a:buAutoNum type="arabicPeriod"/>
            </a:pPr>
            <a:r>
              <a:rPr lang="es-CO" dirty="0"/>
              <a:t>Php</a:t>
            </a:r>
          </a:p>
          <a:p>
            <a:pPr marL="457200" indent="-457200">
              <a:buFont typeface="+mj-lt"/>
              <a:buAutoNum type="arabicPeriod"/>
            </a:pPr>
            <a:r>
              <a:rPr lang="es-CO" dirty="0"/>
              <a:t>Comandos utiles</a:t>
            </a:r>
          </a:p>
          <a:p>
            <a:pPr marL="457200" indent="-457200">
              <a:buFont typeface="+mj-lt"/>
              <a:buAutoNum type="arabicPeriod"/>
            </a:pPr>
            <a:r>
              <a:rPr lang="es-CO" dirty="0"/>
              <a:t>Primeros pasos</a:t>
            </a:r>
          </a:p>
          <a:p>
            <a:pPr marL="457200" indent="-457200">
              <a:buFont typeface="+mj-lt"/>
              <a:buAutoNum type="arabicPeriod"/>
            </a:pPr>
            <a:r>
              <a:rPr lang="es-CO" dirty="0"/>
              <a:t>Estructura de los directorios</a:t>
            </a:r>
          </a:p>
          <a:p>
            <a:pPr marL="457200" indent="-457200">
              <a:buFont typeface="+mj-lt"/>
              <a:buAutoNum type="arabicPeriod"/>
            </a:pPr>
            <a:r>
              <a:rPr lang="es-CO" dirty="0"/>
              <a:t>Relaciones y modelo DB</a:t>
            </a:r>
          </a:p>
          <a:p>
            <a:pPr marL="457200" indent="-457200">
              <a:buFont typeface="+mj-lt"/>
              <a:buAutoNum type="arabicPeriod"/>
            </a:pPr>
            <a:r>
              <a:rPr lang="es-CO" dirty="0"/>
              <a:t>Migraciones </a:t>
            </a:r>
          </a:p>
          <a:p>
            <a:pPr marL="457200" indent="-457200">
              <a:buFont typeface="+mj-lt"/>
              <a:buAutoNum type="arabicPeriod"/>
            </a:pPr>
            <a:r>
              <a:rPr lang="es-CO" dirty="0"/>
              <a:t>Modelos</a:t>
            </a:r>
          </a:p>
          <a:p>
            <a:pPr marL="457200" indent="-457200">
              <a:buFont typeface="+mj-lt"/>
              <a:buAutoNum type="arabicPeriod"/>
            </a:pPr>
            <a:r>
              <a:rPr lang="es-CO" dirty="0"/>
              <a:t>Relaciones</a:t>
            </a:r>
          </a:p>
          <a:p>
            <a:pPr marL="457200" indent="-457200">
              <a:buFont typeface="+mj-lt"/>
              <a:buAutoNum type="arabicPeriod"/>
            </a:pPr>
            <a:r>
              <a:rPr lang="es-CO" dirty="0"/>
              <a:t>Tinker</a:t>
            </a:r>
          </a:p>
          <a:p>
            <a:pPr marL="457200" indent="-457200">
              <a:buFont typeface="+mj-lt"/>
              <a:buAutoNum type="arabicPeriod"/>
            </a:pPr>
            <a:r>
              <a:rPr lang="es-CO" dirty="0"/>
              <a:t>Plantillas Blade</a:t>
            </a:r>
          </a:p>
          <a:p>
            <a:pPr marL="457200" indent="-457200">
              <a:buFont typeface="+mj-lt"/>
              <a:buAutoNum type="arabicPeriod"/>
            </a:pPr>
            <a:r>
              <a:rPr lang="es-CO" dirty="0"/>
              <a:t>Colecciones</a:t>
            </a:r>
          </a:p>
          <a:p>
            <a:pPr marL="457200" indent="-457200">
              <a:buFont typeface="+mj-lt"/>
              <a:buAutoNum type="arabicPeriod"/>
            </a:pPr>
            <a:r>
              <a:rPr lang="es-CO" dirty="0"/>
              <a:t>Controladores y rutas</a:t>
            </a:r>
          </a:p>
          <a:p>
            <a:pPr marL="457200" indent="-457200">
              <a:buFont typeface="+mj-lt"/>
              <a:buAutoNum type="arabicPeriod"/>
            </a:pPr>
            <a:r>
              <a:rPr lang="es-CO" dirty="0"/>
              <a:t>Middlewares</a:t>
            </a:r>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a:p>
            <a:pPr marL="457200" indent="-457200">
              <a:buFont typeface="+mj-lt"/>
              <a:buAutoNum type="arabicPeriod"/>
            </a:pPr>
            <a:endParaRPr lang="es-CO" dirty="0"/>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Tree>
    <p:extLst>
      <p:ext uri="{BB962C8B-B14F-4D97-AF65-F5344CB8AC3E}">
        <p14:creationId xmlns:p14="http://schemas.microsoft.com/office/powerpoint/2010/main" val="659528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Primeros pasos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2951140" y="1469146"/>
            <a:ext cx="4615366" cy="369332"/>
          </a:xfrm>
          <a:prstGeom prst="rect">
            <a:avLst/>
          </a:prstGeom>
          <a:noFill/>
        </p:spPr>
        <p:txBody>
          <a:bodyPr wrap="none" rtlCol="0">
            <a:spAutoFit/>
          </a:bodyPr>
          <a:lstStyle/>
          <a:p>
            <a:r>
              <a:rPr lang="es-CO" dirty="0"/>
              <a:t>Añadir un nuevo usuario a la base de datos</a:t>
            </a:r>
          </a:p>
        </p:txBody>
      </p:sp>
      <p:pic>
        <p:nvPicPr>
          <p:cNvPr id="5" name="Imagen 4">
            <a:extLst>
              <a:ext uri="{FF2B5EF4-FFF2-40B4-BE49-F238E27FC236}">
                <a16:creationId xmlns:a16="http://schemas.microsoft.com/office/drawing/2014/main" id="{BCE954D6-02CE-7345-8EA3-7B0F81810D03}"/>
              </a:ext>
            </a:extLst>
          </p:cNvPr>
          <p:cNvPicPr>
            <a:picLocks noChangeAspect="1"/>
          </p:cNvPicPr>
          <p:nvPr/>
        </p:nvPicPr>
        <p:blipFill>
          <a:blip r:embed="rId3"/>
          <a:stretch>
            <a:fillRect/>
          </a:stretch>
        </p:blipFill>
        <p:spPr>
          <a:xfrm>
            <a:off x="556060" y="2163054"/>
            <a:ext cx="11074400" cy="3225800"/>
          </a:xfrm>
          <a:prstGeom prst="rect">
            <a:avLst/>
          </a:prstGeom>
        </p:spPr>
      </p:pic>
      <p:sp>
        <p:nvSpPr>
          <p:cNvPr id="6" name="Marco 5">
            <a:extLst>
              <a:ext uri="{FF2B5EF4-FFF2-40B4-BE49-F238E27FC236}">
                <a16:creationId xmlns:a16="http://schemas.microsoft.com/office/drawing/2014/main" id="{E962E09F-4DA8-114D-B48A-B94692D0C47E}"/>
              </a:ext>
            </a:extLst>
          </p:cNvPr>
          <p:cNvSpPr/>
          <p:nvPr/>
        </p:nvSpPr>
        <p:spPr>
          <a:xfrm>
            <a:off x="680321" y="3429000"/>
            <a:ext cx="10825879" cy="489857"/>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7" name="CuadroTexto 6">
            <a:extLst>
              <a:ext uri="{FF2B5EF4-FFF2-40B4-BE49-F238E27FC236}">
                <a16:creationId xmlns:a16="http://schemas.microsoft.com/office/drawing/2014/main" id="{17C239EC-4150-C34C-9961-C4ABE762FFB2}"/>
              </a:ext>
            </a:extLst>
          </p:cNvPr>
          <p:cNvSpPr txBox="1"/>
          <p:nvPr/>
        </p:nvSpPr>
        <p:spPr>
          <a:xfrm>
            <a:off x="1653162" y="5654228"/>
            <a:ext cx="8880195" cy="830997"/>
          </a:xfrm>
          <a:prstGeom prst="rect">
            <a:avLst/>
          </a:prstGeom>
          <a:noFill/>
        </p:spPr>
        <p:txBody>
          <a:bodyPr wrap="square" rtlCol="0">
            <a:spAutoFit/>
          </a:bodyPr>
          <a:lstStyle/>
          <a:p>
            <a:r>
              <a:rPr lang="es-CO" sz="2400" dirty="0"/>
              <a:t>Estos datos se usaran en la conexión entre nuestra aplicación y la base de datos</a:t>
            </a:r>
          </a:p>
        </p:txBody>
      </p:sp>
    </p:spTree>
    <p:extLst>
      <p:ext uri="{BB962C8B-B14F-4D97-AF65-F5344CB8AC3E}">
        <p14:creationId xmlns:p14="http://schemas.microsoft.com/office/powerpoint/2010/main" val="1140733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Primeros pasos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3702254" y="1486829"/>
            <a:ext cx="3368230" cy="369332"/>
          </a:xfrm>
          <a:prstGeom prst="rect">
            <a:avLst/>
          </a:prstGeom>
          <a:noFill/>
        </p:spPr>
        <p:txBody>
          <a:bodyPr wrap="none" rtlCol="0">
            <a:spAutoFit/>
          </a:bodyPr>
          <a:lstStyle/>
          <a:p>
            <a:r>
              <a:rPr lang="es-CO" dirty="0"/>
              <a:t>Crear una nueva base de datos</a:t>
            </a:r>
          </a:p>
        </p:txBody>
      </p:sp>
      <p:pic>
        <p:nvPicPr>
          <p:cNvPr id="3" name="Imagen 2">
            <a:extLst>
              <a:ext uri="{FF2B5EF4-FFF2-40B4-BE49-F238E27FC236}">
                <a16:creationId xmlns:a16="http://schemas.microsoft.com/office/drawing/2014/main" id="{1783678C-22F9-934E-8A17-9111DF925421}"/>
              </a:ext>
            </a:extLst>
          </p:cNvPr>
          <p:cNvPicPr>
            <a:picLocks noChangeAspect="1"/>
          </p:cNvPicPr>
          <p:nvPr/>
        </p:nvPicPr>
        <p:blipFill>
          <a:blip r:embed="rId3"/>
          <a:stretch>
            <a:fillRect/>
          </a:stretch>
        </p:blipFill>
        <p:spPr>
          <a:xfrm>
            <a:off x="315685" y="2083227"/>
            <a:ext cx="7554686" cy="4073534"/>
          </a:xfrm>
          <a:prstGeom prst="rect">
            <a:avLst/>
          </a:prstGeom>
        </p:spPr>
      </p:pic>
      <p:pic>
        <p:nvPicPr>
          <p:cNvPr id="8" name="Imagen 7">
            <a:extLst>
              <a:ext uri="{FF2B5EF4-FFF2-40B4-BE49-F238E27FC236}">
                <a16:creationId xmlns:a16="http://schemas.microsoft.com/office/drawing/2014/main" id="{BCA5883A-7D0D-924B-BC8B-579ACCC26BB8}"/>
              </a:ext>
            </a:extLst>
          </p:cNvPr>
          <p:cNvPicPr>
            <a:picLocks noChangeAspect="1"/>
          </p:cNvPicPr>
          <p:nvPr/>
        </p:nvPicPr>
        <p:blipFill>
          <a:blip r:embed="rId4"/>
          <a:stretch>
            <a:fillRect/>
          </a:stretch>
        </p:blipFill>
        <p:spPr>
          <a:xfrm>
            <a:off x="9004448" y="2523124"/>
            <a:ext cx="3086100" cy="2552700"/>
          </a:xfrm>
          <a:prstGeom prst="rect">
            <a:avLst/>
          </a:prstGeom>
        </p:spPr>
      </p:pic>
      <p:sp>
        <p:nvSpPr>
          <p:cNvPr id="10" name="Cheurón 9">
            <a:extLst>
              <a:ext uri="{FF2B5EF4-FFF2-40B4-BE49-F238E27FC236}">
                <a16:creationId xmlns:a16="http://schemas.microsoft.com/office/drawing/2014/main" id="{77209F1D-C492-7348-80FA-281D31A0AC95}"/>
              </a:ext>
            </a:extLst>
          </p:cNvPr>
          <p:cNvSpPr/>
          <p:nvPr/>
        </p:nvSpPr>
        <p:spPr>
          <a:xfrm>
            <a:off x="7990114" y="3799474"/>
            <a:ext cx="894591" cy="67466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2398342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Primeros pasos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2296632" y="1530273"/>
            <a:ext cx="7231467" cy="369332"/>
          </a:xfrm>
          <a:prstGeom prst="rect">
            <a:avLst/>
          </a:prstGeom>
          <a:noFill/>
        </p:spPr>
        <p:txBody>
          <a:bodyPr wrap="none" rtlCol="0">
            <a:spAutoFit/>
          </a:bodyPr>
          <a:lstStyle/>
          <a:p>
            <a:r>
              <a:rPr lang="es-CO" dirty="0"/>
              <a:t>Configuración de nuestro motor de base de datos y la conexión .env</a:t>
            </a:r>
          </a:p>
        </p:txBody>
      </p:sp>
      <p:pic>
        <p:nvPicPr>
          <p:cNvPr id="3" name="Imagen 2">
            <a:extLst>
              <a:ext uri="{FF2B5EF4-FFF2-40B4-BE49-F238E27FC236}">
                <a16:creationId xmlns:a16="http://schemas.microsoft.com/office/drawing/2014/main" id="{D61E54A4-93DC-A34C-B25F-647D53D198D3}"/>
              </a:ext>
            </a:extLst>
          </p:cNvPr>
          <p:cNvPicPr>
            <a:picLocks noChangeAspect="1"/>
          </p:cNvPicPr>
          <p:nvPr/>
        </p:nvPicPr>
        <p:blipFill>
          <a:blip r:embed="rId3"/>
          <a:stretch>
            <a:fillRect/>
          </a:stretch>
        </p:blipFill>
        <p:spPr>
          <a:xfrm>
            <a:off x="1010596" y="2179740"/>
            <a:ext cx="10439401" cy="4403966"/>
          </a:xfrm>
          <a:prstGeom prst="rect">
            <a:avLst/>
          </a:prstGeom>
        </p:spPr>
      </p:pic>
    </p:spTree>
    <p:extLst>
      <p:ext uri="{BB962C8B-B14F-4D97-AF65-F5344CB8AC3E}">
        <p14:creationId xmlns:p14="http://schemas.microsoft.com/office/powerpoint/2010/main" val="2739785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5" name="Imagen 4">
            <a:extLst>
              <a:ext uri="{FF2B5EF4-FFF2-40B4-BE49-F238E27FC236}">
                <a16:creationId xmlns:a16="http://schemas.microsoft.com/office/drawing/2014/main" id="{2E1F4E10-9285-9142-B9CB-AD18D1BED6AF}"/>
              </a:ext>
            </a:extLst>
          </p:cNvPr>
          <p:cNvPicPr>
            <a:picLocks noChangeAspect="1"/>
          </p:cNvPicPr>
          <p:nvPr/>
        </p:nvPicPr>
        <p:blipFill>
          <a:blip r:embed="rId3"/>
          <a:stretch>
            <a:fillRect/>
          </a:stretch>
        </p:blipFill>
        <p:spPr>
          <a:xfrm>
            <a:off x="2041939" y="2020494"/>
            <a:ext cx="8252243" cy="4754137"/>
          </a:xfrm>
          <a:prstGeom prst="rect">
            <a:avLst/>
          </a:prstGeom>
        </p:spPr>
      </p:pic>
    </p:spTree>
    <p:extLst>
      <p:ext uri="{BB962C8B-B14F-4D97-AF65-F5344CB8AC3E}">
        <p14:creationId xmlns:p14="http://schemas.microsoft.com/office/powerpoint/2010/main" val="3946695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3" name="Imagen 2">
            <a:extLst>
              <a:ext uri="{FF2B5EF4-FFF2-40B4-BE49-F238E27FC236}">
                <a16:creationId xmlns:a16="http://schemas.microsoft.com/office/drawing/2014/main" id="{1CB229EB-B540-1243-85C5-136846118BD6}"/>
              </a:ext>
            </a:extLst>
          </p:cNvPr>
          <p:cNvPicPr>
            <a:picLocks noChangeAspect="1"/>
          </p:cNvPicPr>
          <p:nvPr/>
        </p:nvPicPr>
        <p:blipFill>
          <a:blip r:embed="rId3"/>
          <a:stretch>
            <a:fillRect/>
          </a:stretch>
        </p:blipFill>
        <p:spPr>
          <a:xfrm>
            <a:off x="1796901" y="2020494"/>
            <a:ext cx="8059479" cy="4667830"/>
          </a:xfrm>
          <a:prstGeom prst="rect">
            <a:avLst/>
          </a:prstGeom>
        </p:spPr>
      </p:pic>
      <p:cxnSp>
        <p:nvCxnSpPr>
          <p:cNvPr id="7" name="Conector angular 6">
            <a:extLst>
              <a:ext uri="{FF2B5EF4-FFF2-40B4-BE49-F238E27FC236}">
                <a16:creationId xmlns:a16="http://schemas.microsoft.com/office/drawing/2014/main" id="{13070847-949D-1A41-AA31-1C6ED0035FFC}"/>
              </a:ext>
            </a:extLst>
          </p:cNvPr>
          <p:cNvCxnSpPr/>
          <p:nvPr/>
        </p:nvCxnSpPr>
        <p:spPr>
          <a:xfrm>
            <a:off x="2232837" y="2562447"/>
            <a:ext cx="2955851" cy="255181"/>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CuadroTexto 7">
            <a:extLst>
              <a:ext uri="{FF2B5EF4-FFF2-40B4-BE49-F238E27FC236}">
                <a16:creationId xmlns:a16="http://schemas.microsoft.com/office/drawing/2014/main" id="{84A7278C-BC93-DF46-8EFE-1CABE26130FD}"/>
              </a:ext>
            </a:extLst>
          </p:cNvPr>
          <p:cNvSpPr txBox="1"/>
          <p:nvPr/>
        </p:nvSpPr>
        <p:spPr>
          <a:xfrm>
            <a:off x="5487251" y="2434856"/>
            <a:ext cx="2901837" cy="646331"/>
          </a:xfrm>
          <a:prstGeom prst="rect">
            <a:avLst/>
          </a:prstGeom>
          <a:noFill/>
        </p:spPr>
        <p:txBody>
          <a:bodyPr wrap="square" rtlCol="0">
            <a:spAutoFit/>
          </a:bodyPr>
          <a:lstStyle/>
          <a:p>
            <a:r>
              <a:rPr lang="es-CO" dirty="0"/>
              <a:t>Contiene la logica de nuestra aplicación</a:t>
            </a:r>
          </a:p>
        </p:txBody>
      </p:sp>
      <p:cxnSp>
        <p:nvCxnSpPr>
          <p:cNvPr id="10" name="Conector angular 9">
            <a:extLst>
              <a:ext uri="{FF2B5EF4-FFF2-40B4-BE49-F238E27FC236}">
                <a16:creationId xmlns:a16="http://schemas.microsoft.com/office/drawing/2014/main" id="{B9F48AA3-9720-E94C-9F19-772B061B777C}"/>
              </a:ext>
            </a:extLst>
          </p:cNvPr>
          <p:cNvCxnSpPr/>
          <p:nvPr/>
        </p:nvCxnSpPr>
        <p:spPr>
          <a:xfrm>
            <a:off x="2668772" y="3081187"/>
            <a:ext cx="2402958" cy="347813"/>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2" name="Conector angular 11">
            <a:extLst>
              <a:ext uri="{FF2B5EF4-FFF2-40B4-BE49-F238E27FC236}">
                <a16:creationId xmlns:a16="http://schemas.microsoft.com/office/drawing/2014/main" id="{90B6A821-E1B6-A843-8D38-B85767B40F04}"/>
              </a:ext>
            </a:extLst>
          </p:cNvPr>
          <p:cNvCxnSpPr/>
          <p:nvPr/>
        </p:nvCxnSpPr>
        <p:spPr>
          <a:xfrm>
            <a:off x="2604977" y="3211033"/>
            <a:ext cx="2392325" cy="829340"/>
          </a:xfrm>
          <a:prstGeom prst="bentConnector3">
            <a:avLst>
              <a:gd name="adj1" fmla="val 31778"/>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DF84DF02-2894-314A-8AAE-D1152C8FC348}"/>
              </a:ext>
            </a:extLst>
          </p:cNvPr>
          <p:cNvSpPr txBox="1"/>
          <p:nvPr/>
        </p:nvSpPr>
        <p:spPr>
          <a:xfrm>
            <a:off x="5487251" y="3211033"/>
            <a:ext cx="2157558" cy="646331"/>
          </a:xfrm>
          <a:prstGeom prst="rect">
            <a:avLst/>
          </a:prstGeom>
          <a:noFill/>
        </p:spPr>
        <p:txBody>
          <a:bodyPr wrap="square" rtlCol="0">
            <a:spAutoFit/>
          </a:bodyPr>
          <a:lstStyle/>
          <a:p>
            <a:r>
              <a:rPr lang="es-CO" dirty="0"/>
              <a:t>Aquí iran nuestros controladores</a:t>
            </a:r>
          </a:p>
        </p:txBody>
      </p:sp>
      <p:sp>
        <p:nvSpPr>
          <p:cNvPr id="15" name="CuadroTexto 14">
            <a:extLst>
              <a:ext uri="{FF2B5EF4-FFF2-40B4-BE49-F238E27FC236}">
                <a16:creationId xmlns:a16="http://schemas.microsoft.com/office/drawing/2014/main" id="{352B4364-1A57-6B40-9A19-DE9F2937C9F6}"/>
              </a:ext>
            </a:extLst>
          </p:cNvPr>
          <p:cNvSpPr txBox="1"/>
          <p:nvPr/>
        </p:nvSpPr>
        <p:spPr>
          <a:xfrm>
            <a:off x="5487250" y="3857364"/>
            <a:ext cx="2317047" cy="646331"/>
          </a:xfrm>
          <a:prstGeom prst="rect">
            <a:avLst/>
          </a:prstGeom>
          <a:noFill/>
        </p:spPr>
        <p:txBody>
          <a:bodyPr wrap="square" rtlCol="0">
            <a:spAutoFit/>
          </a:bodyPr>
          <a:lstStyle/>
          <a:p>
            <a:r>
              <a:rPr lang="es-CO" dirty="0"/>
              <a:t>Aquí iran nuestros middlewares</a:t>
            </a:r>
          </a:p>
        </p:txBody>
      </p:sp>
      <p:cxnSp>
        <p:nvCxnSpPr>
          <p:cNvPr id="19" name="Conector angular 18">
            <a:extLst>
              <a:ext uri="{FF2B5EF4-FFF2-40B4-BE49-F238E27FC236}">
                <a16:creationId xmlns:a16="http://schemas.microsoft.com/office/drawing/2014/main" id="{2F07BE8F-DBC3-F24D-828A-99DF8EF9EC9A}"/>
              </a:ext>
            </a:extLst>
          </p:cNvPr>
          <p:cNvCxnSpPr>
            <a:cxnSpLocks/>
          </p:cNvCxnSpPr>
          <p:nvPr/>
        </p:nvCxnSpPr>
        <p:spPr>
          <a:xfrm>
            <a:off x="2466753" y="3636335"/>
            <a:ext cx="2955851" cy="2371060"/>
          </a:xfrm>
          <a:prstGeom prst="bentConnector3">
            <a:avLst>
              <a:gd name="adj1" fmla="val 2410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08CB54D9-D9F2-B44B-B50A-8034D843D90B}"/>
              </a:ext>
            </a:extLst>
          </p:cNvPr>
          <p:cNvSpPr txBox="1"/>
          <p:nvPr/>
        </p:nvSpPr>
        <p:spPr>
          <a:xfrm>
            <a:off x="5764621" y="5417235"/>
            <a:ext cx="2009553" cy="923330"/>
          </a:xfrm>
          <a:prstGeom prst="rect">
            <a:avLst/>
          </a:prstGeom>
          <a:noFill/>
        </p:spPr>
        <p:txBody>
          <a:bodyPr wrap="square" rtlCol="0">
            <a:spAutoFit/>
          </a:bodyPr>
          <a:lstStyle/>
          <a:p>
            <a:r>
              <a:rPr lang="es-CO" dirty="0"/>
              <a:t>Aqui veremos nuestros modelos realizados</a:t>
            </a:r>
          </a:p>
        </p:txBody>
      </p:sp>
    </p:spTree>
    <p:extLst>
      <p:ext uri="{BB962C8B-B14F-4D97-AF65-F5344CB8AC3E}">
        <p14:creationId xmlns:p14="http://schemas.microsoft.com/office/powerpoint/2010/main" val="3385684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3" name="Imagen 2">
            <a:extLst>
              <a:ext uri="{FF2B5EF4-FFF2-40B4-BE49-F238E27FC236}">
                <a16:creationId xmlns:a16="http://schemas.microsoft.com/office/drawing/2014/main" id="{9A5F49A8-10A2-F34B-AF32-083CEB234F52}"/>
              </a:ext>
            </a:extLst>
          </p:cNvPr>
          <p:cNvPicPr>
            <a:picLocks noChangeAspect="1"/>
          </p:cNvPicPr>
          <p:nvPr/>
        </p:nvPicPr>
        <p:blipFill>
          <a:blip r:embed="rId3"/>
          <a:stretch>
            <a:fillRect/>
          </a:stretch>
        </p:blipFill>
        <p:spPr>
          <a:xfrm>
            <a:off x="1626781" y="2008264"/>
            <a:ext cx="8390323" cy="4825183"/>
          </a:xfrm>
          <a:prstGeom prst="rect">
            <a:avLst/>
          </a:prstGeom>
        </p:spPr>
      </p:pic>
      <p:cxnSp>
        <p:nvCxnSpPr>
          <p:cNvPr id="7" name="Conector angular 6">
            <a:extLst>
              <a:ext uri="{FF2B5EF4-FFF2-40B4-BE49-F238E27FC236}">
                <a16:creationId xmlns:a16="http://schemas.microsoft.com/office/drawing/2014/main" id="{091CB7AD-6DD1-CF40-AD49-9B65177DF54E}"/>
              </a:ext>
            </a:extLst>
          </p:cNvPr>
          <p:cNvCxnSpPr/>
          <p:nvPr/>
        </p:nvCxnSpPr>
        <p:spPr>
          <a:xfrm>
            <a:off x="2371060" y="2700670"/>
            <a:ext cx="2679405" cy="967563"/>
          </a:xfrm>
          <a:prstGeom prst="bentConnector3">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8" name="CuadroTexto 7">
            <a:extLst>
              <a:ext uri="{FF2B5EF4-FFF2-40B4-BE49-F238E27FC236}">
                <a16:creationId xmlns:a16="http://schemas.microsoft.com/office/drawing/2014/main" id="{3744EECB-B9B0-E143-AA2D-9B0A8F52D3F1}"/>
              </a:ext>
            </a:extLst>
          </p:cNvPr>
          <p:cNvSpPr txBox="1"/>
          <p:nvPr/>
        </p:nvSpPr>
        <p:spPr>
          <a:xfrm>
            <a:off x="5571460" y="3540642"/>
            <a:ext cx="2860159" cy="2031325"/>
          </a:xfrm>
          <a:prstGeom prst="rect">
            <a:avLst/>
          </a:prstGeom>
          <a:noFill/>
        </p:spPr>
        <p:txBody>
          <a:bodyPr wrap="square" rtlCol="0">
            <a:spAutoFit/>
          </a:bodyPr>
          <a:lstStyle/>
          <a:p>
            <a:r>
              <a:rPr lang="es-CO" dirty="0"/>
              <a:t>Administra el cache de la aplicación</a:t>
            </a:r>
          </a:p>
          <a:p>
            <a:endParaRPr lang="es-CO" dirty="0"/>
          </a:p>
          <a:p>
            <a:r>
              <a:rPr lang="es-CO" dirty="0"/>
              <a:t>Atención no tiene relacion alguna con el framework Front-end UI Bootstrap 4</a:t>
            </a:r>
          </a:p>
        </p:txBody>
      </p:sp>
    </p:spTree>
    <p:extLst>
      <p:ext uri="{BB962C8B-B14F-4D97-AF65-F5344CB8AC3E}">
        <p14:creationId xmlns:p14="http://schemas.microsoft.com/office/powerpoint/2010/main" val="926884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3" name="Imagen 2">
            <a:extLst>
              <a:ext uri="{FF2B5EF4-FFF2-40B4-BE49-F238E27FC236}">
                <a16:creationId xmlns:a16="http://schemas.microsoft.com/office/drawing/2014/main" id="{B2BBBE8E-EBB1-6A46-8CA7-7A9A820B8908}"/>
              </a:ext>
            </a:extLst>
          </p:cNvPr>
          <p:cNvPicPr>
            <a:picLocks noChangeAspect="1"/>
          </p:cNvPicPr>
          <p:nvPr/>
        </p:nvPicPr>
        <p:blipFill>
          <a:blip r:embed="rId3"/>
          <a:stretch>
            <a:fillRect/>
          </a:stretch>
        </p:blipFill>
        <p:spPr>
          <a:xfrm>
            <a:off x="1998920" y="2137037"/>
            <a:ext cx="7942522" cy="4550842"/>
          </a:xfrm>
          <a:prstGeom prst="rect">
            <a:avLst/>
          </a:prstGeom>
        </p:spPr>
      </p:pic>
      <p:cxnSp>
        <p:nvCxnSpPr>
          <p:cNvPr id="6" name="Conector angular 5">
            <a:extLst>
              <a:ext uri="{FF2B5EF4-FFF2-40B4-BE49-F238E27FC236}">
                <a16:creationId xmlns:a16="http://schemas.microsoft.com/office/drawing/2014/main" id="{3588C2FC-B2FF-E842-A187-D9626C0BBF81}"/>
              </a:ext>
            </a:extLst>
          </p:cNvPr>
          <p:cNvCxnSpPr/>
          <p:nvPr/>
        </p:nvCxnSpPr>
        <p:spPr>
          <a:xfrm>
            <a:off x="2477386" y="2955851"/>
            <a:ext cx="2966484" cy="978196"/>
          </a:xfrm>
          <a:prstGeom prst="bent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CuadroTexto 6">
            <a:extLst>
              <a:ext uri="{FF2B5EF4-FFF2-40B4-BE49-F238E27FC236}">
                <a16:creationId xmlns:a16="http://schemas.microsoft.com/office/drawing/2014/main" id="{8D12BB7B-EBCE-C049-BDA5-4560FE62E3EA}"/>
              </a:ext>
            </a:extLst>
          </p:cNvPr>
          <p:cNvSpPr txBox="1"/>
          <p:nvPr/>
        </p:nvSpPr>
        <p:spPr>
          <a:xfrm>
            <a:off x="5645889" y="3710763"/>
            <a:ext cx="3625702" cy="1754326"/>
          </a:xfrm>
          <a:prstGeom prst="rect">
            <a:avLst/>
          </a:prstGeom>
          <a:noFill/>
        </p:spPr>
        <p:txBody>
          <a:bodyPr wrap="square" rtlCol="0">
            <a:spAutoFit/>
          </a:bodyPr>
          <a:lstStyle/>
          <a:p>
            <a:r>
              <a:rPr lang="es-CO" dirty="0"/>
              <a:t>Algunas configuraciones del framework, se pueden modificar ciertos parametros directamente, pero es recomendable hacerlo desde el archivo .env</a:t>
            </a:r>
          </a:p>
        </p:txBody>
      </p:sp>
    </p:spTree>
    <p:extLst>
      <p:ext uri="{BB962C8B-B14F-4D97-AF65-F5344CB8AC3E}">
        <p14:creationId xmlns:p14="http://schemas.microsoft.com/office/powerpoint/2010/main" val="482581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3" name="Imagen 2">
            <a:extLst>
              <a:ext uri="{FF2B5EF4-FFF2-40B4-BE49-F238E27FC236}">
                <a16:creationId xmlns:a16="http://schemas.microsoft.com/office/drawing/2014/main" id="{D2521098-43B1-C649-9841-DCB475EBA444}"/>
              </a:ext>
            </a:extLst>
          </p:cNvPr>
          <p:cNvPicPr>
            <a:picLocks noChangeAspect="1"/>
          </p:cNvPicPr>
          <p:nvPr/>
        </p:nvPicPr>
        <p:blipFill rotWithShape="1">
          <a:blip r:embed="rId3"/>
          <a:srcRect l="916" t="2420"/>
          <a:stretch/>
        </p:blipFill>
        <p:spPr>
          <a:xfrm>
            <a:off x="172432" y="2020494"/>
            <a:ext cx="8624870" cy="4724562"/>
          </a:xfrm>
          <a:prstGeom prst="rect">
            <a:avLst/>
          </a:prstGeom>
        </p:spPr>
      </p:pic>
      <p:cxnSp>
        <p:nvCxnSpPr>
          <p:cNvPr id="6" name="Conector angular 5">
            <a:extLst>
              <a:ext uri="{FF2B5EF4-FFF2-40B4-BE49-F238E27FC236}">
                <a16:creationId xmlns:a16="http://schemas.microsoft.com/office/drawing/2014/main" id="{46754217-B613-F047-B37A-B4BD15BA53A9}"/>
              </a:ext>
            </a:extLst>
          </p:cNvPr>
          <p:cNvCxnSpPr>
            <a:cxnSpLocks/>
          </p:cNvCxnSpPr>
          <p:nvPr/>
        </p:nvCxnSpPr>
        <p:spPr>
          <a:xfrm flipV="1">
            <a:off x="1344086" y="2864383"/>
            <a:ext cx="2696286" cy="81870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CuadroTexto 6">
            <a:extLst>
              <a:ext uri="{FF2B5EF4-FFF2-40B4-BE49-F238E27FC236}">
                <a16:creationId xmlns:a16="http://schemas.microsoft.com/office/drawing/2014/main" id="{79D6FD7B-C190-A949-81F7-2FC2F694147C}"/>
              </a:ext>
            </a:extLst>
          </p:cNvPr>
          <p:cNvSpPr txBox="1"/>
          <p:nvPr/>
        </p:nvSpPr>
        <p:spPr>
          <a:xfrm>
            <a:off x="4195395" y="2505670"/>
            <a:ext cx="2583711" cy="1477328"/>
          </a:xfrm>
          <a:prstGeom prst="rect">
            <a:avLst/>
          </a:prstGeom>
          <a:noFill/>
        </p:spPr>
        <p:txBody>
          <a:bodyPr wrap="square" rtlCol="0">
            <a:spAutoFit/>
          </a:bodyPr>
          <a:lstStyle/>
          <a:p>
            <a:r>
              <a:rPr lang="es-CO" dirty="0"/>
              <a:t>Nos permite crear fabricas para construir </a:t>
            </a:r>
          </a:p>
          <a:p>
            <a:r>
              <a:rPr lang="es-CO" dirty="0"/>
              <a:t>Registros de fabrica y ciertas pruebas para los datos.</a:t>
            </a:r>
          </a:p>
        </p:txBody>
      </p:sp>
      <p:cxnSp>
        <p:nvCxnSpPr>
          <p:cNvPr id="10" name="Conector angular 9">
            <a:extLst>
              <a:ext uri="{FF2B5EF4-FFF2-40B4-BE49-F238E27FC236}">
                <a16:creationId xmlns:a16="http://schemas.microsoft.com/office/drawing/2014/main" id="{001C4AD9-9D0D-2442-9677-3E4E976D0579}"/>
              </a:ext>
            </a:extLst>
          </p:cNvPr>
          <p:cNvCxnSpPr>
            <a:cxnSpLocks/>
          </p:cNvCxnSpPr>
          <p:nvPr/>
        </p:nvCxnSpPr>
        <p:spPr>
          <a:xfrm>
            <a:off x="1177826" y="4758921"/>
            <a:ext cx="3915169" cy="1578084"/>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12" name="CuadroTexto 11">
            <a:extLst>
              <a:ext uri="{FF2B5EF4-FFF2-40B4-BE49-F238E27FC236}">
                <a16:creationId xmlns:a16="http://schemas.microsoft.com/office/drawing/2014/main" id="{190BBA23-CC00-5F41-9F2D-965AE4A35896}"/>
              </a:ext>
            </a:extLst>
          </p:cNvPr>
          <p:cNvSpPr txBox="1"/>
          <p:nvPr/>
        </p:nvSpPr>
        <p:spPr>
          <a:xfrm>
            <a:off x="2199745" y="5979424"/>
            <a:ext cx="4199860" cy="369332"/>
          </a:xfrm>
          <a:prstGeom prst="rect">
            <a:avLst/>
          </a:prstGeom>
          <a:noFill/>
        </p:spPr>
        <p:txBody>
          <a:bodyPr wrap="square" rtlCol="0">
            <a:spAutoFit/>
          </a:bodyPr>
          <a:lstStyle/>
          <a:p>
            <a:r>
              <a:rPr lang="es-CO" dirty="0"/>
              <a:t>Permite  cargar datos de prueba</a:t>
            </a:r>
          </a:p>
        </p:txBody>
      </p:sp>
      <p:pic>
        <p:nvPicPr>
          <p:cNvPr id="14" name="Imagen 13">
            <a:extLst>
              <a:ext uri="{FF2B5EF4-FFF2-40B4-BE49-F238E27FC236}">
                <a16:creationId xmlns:a16="http://schemas.microsoft.com/office/drawing/2014/main" id="{1B53402B-5AB1-6C49-B4C8-6103ACCCDD42}"/>
              </a:ext>
            </a:extLst>
          </p:cNvPr>
          <p:cNvPicPr>
            <a:picLocks noChangeAspect="1"/>
          </p:cNvPicPr>
          <p:nvPr/>
        </p:nvPicPr>
        <p:blipFill>
          <a:blip r:embed="rId4"/>
          <a:stretch>
            <a:fillRect/>
          </a:stretch>
        </p:blipFill>
        <p:spPr>
          <a:xfrm>
            <a:off x="7159858" y="2505670"/>
            <a:ext cx="4857015" cy="1080938"/>
          </a:xfrm>
          <a:prstGeom prst="rect">
            <a:avLst/>
          </a:prstGeom>
        </p:spPr>
      </p:pic>
      <p:pic>
        <p:nvPicPr>
          <p:cNvPr id="15" name="Imagen 14">
            <a:extLst>
              <a:ext uri="{FF2B5EF4-FFF2-40B4-BE49-F238E27FC236}">
                <a16:creationId xmlns:a16="http://schemas.microsoft.com/office/drawing/2014/main" id="{7F8F2F6A-D55B-9848-97E1-2331B55F6DAC}"/>
              </a:ext>
            </a:extLst>
          </p:cNvPr>
          <p:cNvPicPr>
            <a:picLocks noChangeAspect="1"/>
          </p:cNvPicPr>
          <p:nvPr/>
        </p:nvPicPr>
        <p:blipFill>
          <a:blip r:embed="rId5"/>
          <a:stretch>
            <a:fillRect/>
          </a:stretch>
        </p:blipFill>
        <p:spPr>
          <a:xfrm>
            <a:off x="6096000" y="5375130"/>
            <a:ext cx="5998628" cy="1329192"/>
          </a:xfrm>
          <a:prstGeom prst="rect">
            <a:avLst/>
          </a:prstGeom>
        </p:spPr>
      </p:pic>
      <p:cxnSp>
        <p:nvCxnSpPr>
          <p:cNvPr id="19" name="Conector angular 18">
            <a:extLst>
              <a:ext uri="{FF2B5EF4-FFF2-40B4-BE49-F238E27FC236}">
                <a16:creationId xmlns:a16="http://schemas.microsoft.com/office/drawing/2014/main" id="{DF5D37A9-AABC-054E-823F-271AA8A9EA1C}"/>
              </a:ext>
            </a:extLst>
          </p:cNvPr>
          <p:cNvCxnSpPr/>
          <p:nvPr/>
        </p:nvCxnSpPr>
        <p:spPr>
          <a:xfrm>
            <a:off x="1344086" y="4104167"/>
            <a:ext cx="3335090" cy="278608"/>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CuadroTexto 19">
            <a:extLst>
              <a:ext uri="{FF2B5EF4-FFF2-40B4-BE49-F238E27FC236}">
                <a16:creationId xmlns:a16="http://schemas.microsoft.com/office/drawing/2014/main" id="{9E498386-BDB4-1B43-A88D-9B3C8FEDEE3F}"/>
              </a:ext>
            </a:extLst>
          </p:cNvPr>
          <p:cNvSpPr txBox="1"/>
          <p:nvPr/>
        </p:nvSpPr>
        <p:spPr>
          <a:xfrm>
            <a:off x="5032143" y="4243471"/>
            <a:ext cx="6545382" cy="369332"/>
          </a:xfrm>
          <a:prstGeom prst="rect">
            <a:avLst/>
          </a:prstGeom>
          <a:noFill/>
        </p:spPr>
        <p:txBody>
          <a:bodyPr wrap="none" rtlCol="0">
            <a:spAutoFit/>
          </a:bodyPr>
          <a:lstStyle/>
          <a:p>
            <a:r>
              <a:rPr lang="es-CO" dirty="0"/>
              <a:t>Construcción de las migraciones para nuestras bases de datos</a:t>
            </a:r>
          </a:p>
        </p:txBody>
      </p:sp>
    </p:spTree>
    <p:extLst>
      <p:ext uri="{BB962C8B-B14F-4D97-AF65-F5344CB8AC3E}">
        <p14:creationId xmlns:p14="http://schemas.microsoft.com/office/powerpoint/2010/main" val="264323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A0C4FDE5-7E03-D14F-B046-0EE9A6174196}"/>
              </a:ext>
            </a:extLst>
          </p:cNvPr>
          <p:cNvPicPr>
            <a:picLocks noChangeAspect="1"/>
          </p:cNvPicPr>
          <p:nvPr/>
        </p:nvPicPr>
        <p:blipFill>
          <a:blip r:embed="rId2"/>
          <a:stretch>
            <a:fillRect/>
          </a:stretch>
        </p:blipFill>
        <p:spPr>
          <a:xfrm>
            <a:off x="193859" y="2358901"/>
            <a:ext cx="11804282" cy="4406537"/>
          </a:xfrm>
          <a:prstGeom prst="rect">
            <a:avLst/>
          </a:prstGeom>
        </p:spPr>
      </p:pic>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3"/>
          <a:stretch>
            <a:fillRect/>
          </a:stretch>
        </p:blipFill>
        <p:spPr>
          <a:xfrm>
            <a:off x="10547498" y="566899"/>
            <a:ext cx="1644502" cy="1453595"/>
          </a:xfrm>
          <a:prstGeom prst="rect">
            <a:avLst/>
          </a:prstGeom>
        </p:spPr>
      </p:pic>
      <p:cxnSp>
        <p:nvCxnSpPr>
          <p:cNvPr id="6" name="Conector angular 5">
            <a:extLst>
              <a:ext uri="{FF2B5EF4-FFF2-40B4-BE49-F238E27FC236}">
                <a16:creationId xmlns:a16="http://schemas.microsoft.com/office/drawing/2014/main" id="{4777A762-E908-3248-9CAC-023CA90839B3}"/>
              </a:ext>
            </a:extLst>
          </p:cNvPr>
          <p:cNvCxnSpPr/>
          <p:nvPr/>
        </p:nvCxnSpPr>
        <p:spPr>
          <a:xfrm>
            <a:off x="1881963" y="4083703"/>
            <a:ext cx="3115339" cy="956931"/>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7" name="CuadroTexto 6">
            <a:extLst>
              <a:ext uri="{FF2B5EF4-FFF2-40B4-BE49-F238E27FC236}">
                <a16:creationId xmlns:a16="http://schemas.microsoft.com/office/drawing/2014/main" id="{07312810-C501-AF45-B24F-F177E7154876}"/>
              </a:ext>
            </a:extLst>
          </p:cNvPr>
          <p:cNvSpPr txBox="1"/>
          <p:nvPr/>
        </p:nvSpPr>
        <p:spPr>
          <a:xfrm>
            <a:off x="5103628" y="4306989"/>
            <a:ext cx="6615594" cy="1200329"/>
          </a:xfrm>
          <a:prstGeom prst="rect">
            <a:avLst/>
          </a:prstGeom>
          <a:noFill/>
        </p:spPr>
        <p:txBody>
          <a:bodyPr wrap="none" rtlCol="0">
            <a:spAutoFit/>
          </a:bodyPr>
          <a:lstStyle/>
          <a:p>
            <a:r>
              <a:rPr lang="es-CO" dirty="0"/>
              <a:t>Aquí deberan ir todos nuestros recursos que seran accedidos</a:t>
            </a:r>
          </a:p>
          <a:p>
            <a:r>
              <a:rPr lang="es-CO" dirty="0"/>
              <a:t>por nuestros usuarios, los css, archivos JavaScript, imágenes</a:t>
            </a:r>
          </a:p>
          <a:p>
            <a:r>
              <a:rPr lang="es-CO" dirty="0"/>
              <a:t>que  se guardaran en el servidor. Esta carpeta es la encargada</a:t>
            </a:r>
          </a:p>
          <a:p>
            <a:r>
              <a:rPr lang="es-CO" dirty="0"/>
              <a:t>de gestionar la peticion inicial. </a:t>
            </a:r>
          </a:p>
        </p:txBody>
      </p:sp>
    </p:spTree>
    <p:extLst>
      <p:ext uri="{BB962C8B-B14F-4D97-AF65-F5344CB8AC3E}">
        <p14:creationId xmlns:p14="http://schemas.microsoft.com/office/powerpoint/2010/main" val="3299657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3" name="Imagen 2">
            <a:extLst>
              <a:ext uri="{FF2B5EF4-FFF2-40B4-BE49-F238E27FC236}">
                <a16:creationId xmlns:a16="http://schemas.microsoft.com/office/drawing/2014/main" id="{E8B90DF5-7542-174C-8D91-D0DBF21E6140}"/>
              </a:ext>
            </a:extLst>
          </p:cNvPr>
          <p:cNvPicPr>
            <a:picLocks noChangeAspect="1"/>
          </p:cNvPicPr>
          <p:nvPr/>
        </p:nvPicPr>
        <p:blipFill>
          <a:blip r:embed="rId3"/>
          <a:stretch>
            <a:fillRect/>
          </a:stretch>
        </p:blipFill>
        <p:spPr>
          <a:xfrm>
            <a:off x="322521" y="2158409"/>
            <a:ext cx="11546957" cy="4491694"/>
          </a:xfrm>
          <a:prstGeom prst="rect">
            <a:avLst/>
          </a:prstGeom>
        </p:spPr>
      </p:pic>
      <p:cxnSp>
        <p:nvCxnSpPr>
          <p:cNvPr id="6" name="Conector angular 5">
            <a:extLst>
              <a:ext uri="{FF2B5EF4-FFF2-40B4-BE49-F238E27FC236}">
                <a16:creationId xmlns:a16="http://schemas.microsoft.com/office/drawing/2014/main" id="{6CC581F4-5BCE-194B-8863-224562DBD489}"/>
              </a:ext>
            </a:extLst>
          </p:cNvPr>
          <p:cNvCxnSpPr>
            <a:cxnSpLocks/>
          </p:cNvCxnSpPr>
          <p:nvPr/>
        </p:nvCxnSpPr>
        <p:spPr>
          <a:xfrm flipV="1">
            <a:off x="1371600" y="2934586"/>
            <a:ext cx="3296093" cy="1031358"/>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0" name="Conector angular 9">
            <a:extLst>
              <a:ext uri="{FF2B5EF4-FFF2-40B4-BE49-F238E27FC236}">
                <a16:creationId xmlns:a16="http://schemas.microsoft.com/office/drawing/2014/main" id="{A414B9DC-EFF8-F34A-8781-C3C20FDB4DBB}"/>
              </a:ext>
            </a:extLst>
          </p:cNvPr>
          <p:cNvCxnSpPr/>
          <p:nvPr/>
        </p:nvCxnSpPr>
        <p:spPr>
          <a:xfrm>
            <a:off x="2179674" y="4742121"/>
            <a:ext cx="2009553" cy="797442"/>
          </a:xfrm>
          <a:prstGeom prst="bentConnector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CuadroTexto 10">
            <a:extLst>
              <a:ext uri="{FF2B5EF4-FFF2-40B4-BE49-F238E27FC236}">
                <a16:creationId xmlns:a16="http://schemas.microsoft.com/office/drawing/2014/main" id="{8AE4C9A1-1DE2-0F41-8B84-B04322F39BD8}"/>
              </a:ext>
            </a:extLst>
          </p:cNvPr>
          <p:cNvSpPr txBox="1"/>
          <p:nvPr/>
        </p:nvSpPr>
        <p:spPr>
          <a:xfrm>
            <a:off x="4973346" y="2749920"/>
            <a:ext cx="2550963" cy="646331"/>
          </a:xfrm>
          <a:prstGeom prst="rect">
            <a:avLst/>
          </a:prstGeom>
          <a:noFill/>
        </p:spPr>
        <p:txBody>
          <a:bodyPr wrap="square" rtlCol="0">
            <a:spAutoFit/>
          </a:bodyPr>
          <a:lstStyle/>
          <a:p>
            <a:r>
              <a:rPr lang="es-CO" dirty="0"/>
              <a:t>En este directorio se organizara los recursos </a:t>
            </a:r>
          </a:p>
        </p:txBody>
      </p:sp>
      <p:sp>
        <p:nvSpPr>
          <p:cNvPr id="12" name="CuadroTexto 11">
            <a:extLst>
              <a:ext uri="{FF2B5EF4-FFF2-40B4-BE49-F238E27FC236}">
                <a16:creationId xmlns:a16="http://schemas.microsoft.com/office/drawing/2014/main" id="{56B1F4F5-2C3A-A84B-A943-26E099E61258}"/>
              </a:ext>
            </a:extLst>
          </p:cNvPr>
          <p:cNvSpPr txBox="1"/>
          <p:nvPr/>
        </p:nvSpPr>
        <p:spPr>
          <a:xfrm>
            <a:off x="4485166" y="5017019"/>
            <a:ext cx="3221665" cy="646331"/>
          </a:xfrm>
          <a:prstGeom prst="rect">
            <a:avLst/>
          </a:prstGeom>
          <a:noFill/>
        </p:spPr>
        <p:txBody>
          <a:bodyPr wrap="square" rtlCol="0">
            <a:spAutoFit/>
          </a:bodyPr>
          <a:lstStyle/>
          <a:p>
            <a:r>
              <a:rPr lang="es-CO" dirty="0"/>
              <a:t>Aquí iran las plantillas del motor Blade de laravel</a:t>
            </a:r>
          </a:p>
        </p:txBody>
      </p:sp>
    </p:spTree>
    <p:extLst>
      <p:ext uri="{BB962C8B-B14F-4D97-AF65-F5344CB8AC3E}">
        <p14:creationId xmlns:p14="http://schemas.microsoft.com/office/powerpoint/2010/main" val="2322933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677347"/>
            <a:ext cx="9613861" cy="1080938"/>
          </a:xfrm>
        </p:spPr>
        <p:txBody>
          <a:bodyPr/>
          <a:lstStyle/>
          <a:p>
            <a:pPr algn="ctr"/>
            <a:r>
              <a:rPr lang="es-CO" dirty="0"/>
              <a:t>Frameworks.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5" name="CuadroTexto 4">
            <a:extLst>
              <a:ext uri="{FF2B5EF4-FFF2-40B4-BE49-F238E27FC236}">
                <a16:creationId xmlns:a16="http://schemas.microsoft.com/office/drawing/2014/main" id="{63C78741-6151-C84B-BFE6-DA865639C740}"/>
              </a:ext>
            </a:extLst>
          </p:cNvPr>
          <p:cNvSpPr txBox="1"/>
          <p:nvPr/>
        </p:nvSpPr>
        <p:spPr>
          <a:xfrm>
            <a:off x="2478237" y="1499191"/>
            <a:ext cx="6018028" cy="369332"/>
          </a:xfrm>
          <a:prstGeom prst="rect">
            <a:avLst/>
          </a:prstGeom>
          <a:noFill/>
        </p:spPr>
        <p:txBody>
          <a:bodyPr wrap="square" rtlCol="0">
            <a:spAutoFit/>
          </a:bodyPr>
          <a:lstStyle/>
          <a:p>
            <a:pPr algn="ctr"/>
            <a:r>
              <a:rPr lang="es-CO" dirty="0"/>
              <a:t>Conjunto de Herramientas</a:t>
            </a:r>
          </a:p>
        </p:txBody>
      </p:sp>
      <p:sp>
        <p:nvSpPr>
          <p:cNvPr id="8" name="CuadroTexto 7">
            <a:extLst>
              <a:ext uri="{FF2B5EF4-FFF2-40B4-BE49-F238E27FC236}">
                <a16:creationId xmlns:a16="http://schemas.microsoft.com/office/drawing/2014/main" id="{B33F5B28-D7A7-9A43-A2A0-1D7B161BE187}"/>
              </a:ext>
            </a:extLst>
          </p:cNvPr>
          <p:cNvSpPr txBox="1"/>
          <p:nvPr/>
        </p:nvSpPr>
        <p:spPr>
          <a:xfrm>
            <a:off x="584791" y="2278175"/>
            <a:ext cx="3040912" cy="400110"/>
          </a:xfrm>
          <a:prstGeom prst="rect">
            <a:avLst/>
          </a:prstGeom>
          <a:noFill/>
        </p:spPr>
        <p:txBody>
          <a:bodyPr wrap="square" rtlCol="0">
            <a:spAutoFit/>
          </a:bodyPr>
          <a:lstStyle/>
          <a:p>
            <a:pPr algn="ctr"/>
            <a:r>
              <a:rPr lang="es-CO" sz="2000" dirty="0"/>
              <a:t>Frameworks Front-End</a:t>
            </a:r>
          </a:p>
        </p:txBody>
      </p:sp>
      <p:pic>
        <p:nvPicPr>
          <p:cNvPr id="9" name="Imagen 8">
            <a:extLst>
              <a:ext uri="{FF2B5EF4-FFF2-40B4-BE49-F238E27FC236}">
                <a16:creationId xmlns:a16="http://schemas.microsoft.com/office/drawing/2014/main" id="{5BF62B56-4AC6-E642-A6C4-D32E116C944D}"/>
              </a:ext>
            </a:extLst>
          </p:cNvPr>
          <p:cNvPicPr>
            <a:picLocks noChangeAspect="1"/>
          </p:cNvPicPr>
          <p:nvPr/>
        </p:nvPicPr>
        <p:blipFill>
          <a:blip r:embed="rId3"/>
          <a:stretch>
            <a:fillRect/>
          </a:stretch>
        </p:blipFill>
        <p:spPr>
          <a:xfrm>
            <a:off x="425302" y="3060179"/>
            <a:ext cx="3806456" cy="1033834"/>
          </a:xfrm>
          <a:prstGeom prst="rect">
            <a:avLst/>
          </a:prstGeom>
        </p:spPr>
      </p:pic>
      <p:pic>
        <p:nvPicPr>
          <p:cNvPr id="10" name="Imagen 9">
            <a:extLst>
              <a:ext uri="{FF2B5EF4-FFF2-40B4-BE49-F238E27FC236}">
                <a16:creationId xmlns:a16="http://schemas.microsoft.com/office/drawing/2014/main" id="{FDC47051-AD89-5C4C-9D38-DB02CBE41ED9}"/>
              </a:ext>
            </a:extLst>
          </p:cNvPr>
          <p:cNvPicPr>
            <a:picLocks noChangeAspect="1"/>
          </p:cNvPicPr>
          <p:nvPr/>
        </p:nvPicPr>
        <p:blipFill>
          <a:blip r:embed="rId4"/>
          <a:stretch>
            <a:fillRect/>
          </a:stretch>
        </p:blipFill>
        <p:spPr>
          <a:xfrm>
            <a:off x="2838893" y="4481778"/>
            <a:ext cx="1798084" cy="1798084"/>
          </a:xfrm>
          <a:prstGeom prst="rect">
            <a:avLst/>
          </a:prstGeom>
        </p:spPr>
      </p:pic>
      <p:pic>
        <p:nvPicPr>
          <p:cNvPr id="11" name="Imagen 10">
            <a:extLst>
              <a:ext uri="{FF2B5EF4-FFF2-40B4-BE49-F238E27FC236}">
                <a16:creationId xmlns:a16="http://schemas.microsoft.com/office/drawing/2014/main" id="{7E4BB03F-903A-C147-8E38-9C2A12899572}"/>
              </a:ext>
            </a:extLst>
          </p:cNvPr>
          <p:cNvPicPr>
            <a:picLocks noChangeAspect="1"/>
          </p:cNvPicPr>
          <p:nvPr/>
        </p:nvPicPr>
        <p:blipFill>
          <a:blip r:embed="rId5"/>
          <a:stretch>
            <a:fillRect/>
          </a:stretch>
        </p:blipFill>
        <p:spPr>
          <a:xfrm>
            <a:off x="425302" y="4471875"/>
            <a:ext cx="1798084" cy="1798084"/>
          </a:xfrm>
          <a:prstGeom prst="rect">
            <a:avLst/>
          </a:prstGeom>
        </p:spPr>
      </p:pic>
      <p:sp>
        <p:nvSpPr>
          <p:cNvPr id="12" name="CuadroTexto 11">
            <a:extLst>
              <a:ext uri="{FF2B5EF4-FFF2-40B4-BE49-F238E27FC236}">
                <a16:creationId xmlns:a16="http://schemas.microsoft.com/office/drawing/2014/main" id="{77C8F500-B566-A943-A6E9-0EA9A7CD6428}"/>
              </a:ext>
            </a:extLst>
          </p:cNvPr>
          <p:cNvSpPr txBox="1"/>
          <p:nvPr/>
        </p:nvSpPr>
        <p:spPr>
          <a:xfrm>
            <a:off x="6397174" y="2278175"/>
            <a:ext cx="4198182" cy="400110"/>
          </a:xfrm>
          <a:prstGeom prst="rect">
            <a:avLst/>
          </a:prstGeom>
          <a:noFill/>
        </p:spPr>
        <p:txBody>
          <a:bodyPr wrap="square" rtlCol="0">
            <a:spAutoFit/>
          </a:bodyPr>
          <a:lstStyle/>
          <a:p>
            <a:pPr algn="ctr"/>
            <a:r>
              <a:rPr lang="es-CO" sz="2000" dirty="0"/>
              <a:t>Frameworks Front-end UI</a:t>
            </a:r>
          </a:p>
        </p:txBody>
      </p:sp>
      <p:pic>
        <p:nvPicPr>
          <p:cNvPr id="15" name="Imagen 14">
            <a:extLst>
              <a:ext uri="{FF2B5EF4-FFF2-40B4-BE49-F238E27FC236}">
                <a16:creationId xmlns:a16="http://schemas.microsoft.com/office/drawing/2014/main" id="{B4551EB9-790F-E44D-8E88-B7B64D26E199}"/>
              </a:ext>
            </a:extLst>
          </p:cNvPr>
          <p:cNvPicPr>
            <a:picLocks noChangeAspect="1"/>
          </p:cNvPicPr>
          <p:nvPr/>
        </p:nvPicPr>
        <p:blipFill rotWithShape="1">
          <a:blip r:embed="rId6"/>
          <a:srcRect l="22341" r="20883"/>
          <a:stretch/>
        </p:blipFill>
        <p:spPr>
          <a:xfrm>
            <a:off x="5842845" y="2903019"/>
            <a:ext cx="2160780" cy="1902897"/>
          </a:xfrm>
          <a:prstGeom prst="rect">
            <a:avLst/>
          </a:prstGeom>
        </p:spPr>
      </p:pic>
      <p:pic>
        <p:nvPicPr>
          <p:cNvPr id="16" name="Imagen 15">
            <a:extLst>
              <a:ext uri="{FF2B5EF4-FFF2-40B4-BE49-F238E27FC236}">
                <a16:creationId xmlns:a16="http://schemas.microsoft.com/office/drawing/2014/main" id="{B84964C4-AB35-414A-9546-6E5F5BA90F2D}"/>
              </a:ext>
            </a:extLst>
          </p:cNvPr>
          <p:cNvPicPr>
            <a:picLocks noChangeAspect="1"/>
          </p:cNvPicPr>
          <p:nvPr/>
        </p:nvPicPr>
        <p:blipFill rotWithShape="1">
          <a:blip r:embed="rId7"/>
          <a:srcRect t="5751" b="6258"/>
          <a:stretch/>
        </p:blipFill>
        <p:spPr>
          <a:xfrm>
            <a:off x="8718698" y="2844374"/>
            <a:ext cx="3048000" cy="2020186"/>
          </a:xfrm>
          <a:prstGeom prst="rect">
            <a:avLst/>
          </a:prstGeom>
        </p:spPr>
      </p:pic>
      <p:pic>
        <p:nvPicPr>
          <p:cNvPr id="17" name="Imagen 16">
            <a:extLst>
              <a:ext uri="{FF2B5EF4-FFF2-40B4-BE49-F238E27FC236}">
                <a16:creationId xmlns:a16="http://schemas.microsoft.com/office/drawing/2014/main" id="{CB3B5797-687E-CB4E-907C-10EC75013F69}"/>
              </a:ext>
            </a:extLst>
          </p:cNvPr>
          <p:cNvPicPr>
            <a:picLocks noChangeAspect="1"/>
          </p:cNvPicPr>
          <p:nvPr/>
        </p:nvPicPr>
        <p:blipFill>
          <a:blip r:embed="rId8"/>
          <a:stretch>
            <a:fillRect/>
          </a:stretch>
        </p:blipFill>
        <p:spPr>
          <a:xfrm>
            <a:off x="5810206" y="5435320"/>
            <a:ext cx="5956492" cy="1030658"/>
          </a:xfrm>
          <a:prstGeom prst="rect">
            <a:avLst/>
          </a:prstGeom>
        </p:spPr>
      </p:pic>
    </p:spTree>
    <p:extLst>
      <p:ext uri="{BB962C8B-B14F-4D97-AF65-F5344CB8AC3E}">
        <p14:creationId xmlns:p14="http://schemas.microsoft.com/office/powerpoint/2010/main" val="2410610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3" name="Imagen 2">
            <a:extLst>
              <a:ext uri="{FF2B5EF4-FFF2-40B4-BE49-F238E27FC236}">
                <a16:creationId xmlns:a16="http://schemas.microsoft.com/office/drawing/2014/main" id="{1E42235A-2A60-5546-916A-7CB180F97CC7}"/>
              </a:ext>
            </a:extLst>
          </p:cNvPr>
          <p:cNvPicPr>
            <a:picLocks noChangeAspect="1"/>
          </p:cNvPicPr>
          <p:nvPr/>
        </p:nvPicPr>
        <p:blipFill>
          <a:blip r:embed="rId3"/>
          <a:stretch>
            <a:fillRect/>
          </a:stretch>
        </p:blipFill>
        <p:spPr>
          <a:xfrm>
            <a:off x="786808" y="2122975"/>
            <a:ext cx="10341935" cy="4605509"/>
          </a:xfrm>
          <a:prstGeom prst="rect">
            <a:avLst/>
          </a:prstGeom>
        </p:spPr>
      </p:pic>
    </p:spTree>
    <p:extLst>
      <p:ext uri="{BB962C8B-B14F-4D97-AF65-F5344CB8AC3E}">
        <p14:creationId xmlns:p14="http://schemas.microsoft.com/office/powerpoint/2010/main" val="17173942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3" name="Imagen 2">
            <a:extLst>
              <a:ext uri="{FF2B5EF4-FFF2-40B4-BE49-F238E27FC236}">
                <a16:creationId xmlns:a16="http://schemas.microsoft.com/office/drawing/2014/main" id="{8E543445-5F8F-C44C-BA53-E32E8A0D1D09}"/>
              </a:ext>
            </a:extLst>
          </p:cNvPr>
          <p:cNvPicPr>
            <a:picLocks noChangeAspect="1"/>
          </p:cNvPicPr>
          <p:nvPr/>
        </p:nvPicPr>
        <p:blipFill rotWithShape="1">
          <a:blip r:embed="rId3"/>
          <a:srcRect r="12341"/>
          <a:stretch/>
        </p:blipFill>
        <p:spPr>
          <a:xfrm>
            <a:off x="3997842" y="2437895"/>
            <a:ext cx="8080744" cy="3793459"/>
          </a:xfrm>
          <a:prstGeom prst="rect">
            <a:avLst/>
          </a:prstGeom>
        </p:spPr>
      </p:pic>
      <p:cxnSp>
        <p:nvCxnSpPr>
          <p:cNvPr id="9" name="Conector angular 8">
            <a:extLst>
              <a:ext uri="{FF2B5EF4-FFF2-40B4-BE49-F238E27FC236}">
                <a16:creationId xmlns:a16="http://schemas.microsoft.com/office/drawing/2014/main" id="{F96CFEDF-EC46-F04C-9F18-48B7F210F7B2}"/>
              </a:ext>
            </a:extLst>
          </p:cNvPr>
          <p:cNvCxnSpPr>
            <a:cxnSpLocks/>
          </p:cNvCxnSpPr>
          <p:nvPr/>
        </p:nvCxnSpPr>
        <p:spPr>
          <a:xfrm rot="10800000">
            <a:off x="2594344" y="3154411"/>
            <a:ext cx="1743741" cy="1169158"/>
          </a:xfrm>
          <a:prstGeom prst="bentConnector3">
            <a:avLst>
              <a:gd name="adj1" fmla="val 50000"/>
            </a:avLst>
          </a:prstGeom>
          <a:ln>
            <a:headEnd type="triangle"/>
            <a:tailEnd type="triangle"/>
          </a:ln>
        </p:spPr>
        <p:style>
          <a:lnRef idx="3">
            <a:schemeClr val="accent5"/>
          </a:lnRef>
          <a:fillRef idx="0">
            <a:schemeClr val="accent5"/>
          </a:fillRef>
          <a:effectRef idx="2">
            <a:schemeClr val="accent5"/>
          </a:effectRef>
          <a:fontRef idx="minor">
            <a:schemeClr val="tx1"/>
          </a:fontRef>
        </p:style>
      </p:cxnSp>
      <p:sp>
        <p:nvSpPr>
          <p:cNvPr id="13" name="CuadroTexto 12">
            <a:extLst>
              <a:ext uri="{FF2B5EF4-FFF2-40B4-BE49-F238E27FC236}">
                <a16:creationId xmlns:a16="http://schemas.microsoft.com/office/drawing/2014/main" id="{0368AC92-9AB0-4B4F-BE09-65F1B981FB8F}"/>
              </a:ext>
            </a:extLst>
          </p:cNvPr>
          <p:cNvSpPr txBox="1"/>
          <p:nvPr/>
        </p:nvSpPr>
        <p:spPr>
          <a:xfrm>
            <a:off x="276445" y="2692746"/>
            <a:ext cx="2317898" cy="646331"/>
          </a:xfrm>
          <a:prstGeom prst="rect">
            <a:avLst/>
          </a:prstGeom>
          <a:noFill/>
        </p:spPr>
        <p:txBody>
          <a:bodyPr wrap="square" rtlCol="0">
            <a:spAutoFit/>
          </a:bodyPr>
          <a:lstStyle/>
          <a:p>
            <a:r>
              <a:rPr lang="es-CO" dirty="0"/>
              <a:t>Aquí iran las rutas de la aplicación</a:t>
            </a:r>
          </a:p>
        </p:txBody>
      </p:sp>
      <p:cxnSp>
        <p:nvCxnSpPr>
          <p:cNvPr id="15" name="Conector angular 14">
            <a:extLst>
              <a:ext uri="{FF2B5EF4-FFF2-40B4-BE49-F238E27FC236}">
                <a16:creationId xmlns:a16="http://schemas.microsoft.com/office/drawing/2014/main" id="{DE92A002-1194-A14B-A31F-8686C22F4B7F}"/>
              </a:ext>
            </a:extLst>
          </p:cNvPr>
          <p:cNvCxnSpPr/>
          <p:nvPr/>
        </p:nvCxnSpPr>
        <p:spPr>
          <a:xfrm rot="10800000">
            <a:off x="2041451" y="4890978"/>
            <a:ext cx="2296634" cy="212651"/>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sp>
        <p:nvSpPr>
          <p:cNvPr id="16" name="CuadroTexto 15">
            <a:extLst>
              <a:ext uri="{FF2B5EF4-FFF2-40B4-BE49-F238E27FC236}">
                <a16:creationId xmlns:a16="http://schemas.microsoft.com/office/drawing/2014/main" id="{F0B7BB72-B601-B54E-A2FF-E7AF8AA94507}"/>
              </a:ext>
            </a:extLst>
          </p:cNvPr>
          <p:cNvSpPr txBox="1"/>
          <p:nvPr/>
        </p:nvSpPr>
        <p:spPr>
          <a:xfrm>
            <a:off x="318976" y="4521648"/>
            <a:ext cx="1722474" cy="1477328"/>
          </a:xfrm>
          <a:prstGeom prst="rect">
            <a:avLst/>
          </a:prstGeom>
          <a:noFill/>
        </p:spPr>
        <p:txBody>
          <a:bodyPr wrap="square" rtlCol="0">
            <a:spAutoFit/>
          </a:bodyPr>
          <a:lstStyle/>
          <a:p>
            <a:r>
              <a:rPr lang="es-CO" dirty="0"/>
              <a:t>Aquí se definen las rutas web de la aplicación web</a:t>
            </a:r>
          </a:p>
        </p:txBody>
      </p:sp>
    </p:spTree>
    <p:extLst>
      <p:ext uri="{BB962C8B-B14F-4D97-AF65-F5344CB8AC3E}">
        <p14:creationId xmlns:p14="http://schemas.microsoft.com/office/powerpoint/2010/main" val="1551382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5" name="Imagen 4">
            <a:extLst>
              <a:ext uri="{FF2B5EF4-FFF2-40B4-BE49-F238E27FC236}">
                <a16:creationId xmlns:a16="http://schemas.microsoft.com/office/drawing/2014/main" id="{A5A8024A-72BC-B248-880E-D5AF75F72BDB}"/>
              </a:ext>
            </a:extLst>
          </p:cNvPr>
          <p:cNvPicPr>
            <a:picLocks noChangeAspect="1"/>
          </p:cNvPicPr>
          <p:nvPr/>
        </p:nvPicPr>
        <p:blipFill>
          <a:blip r:embed="rId3"/>
          <a:stretch>
            <a:fillRect/>
          </a:stretch>
        </p:blipFill>
        <p:spPr>
          <a:xfrm>
            <a:off x="710609" y="2176578"/>
            <a:ext cx="10770781" cy="4354909"/>
          </a:xfrm>
          <a:prstGeom prst="rect">
            <a:avLst/>
          </a:prstGeom>
        </p:spPr>
      </p:pic>
      <p:cxnSp>
        <p:nvCxnSpPr>
          <p:cNvPr id="7" name="Conector angular 6">
            <a:extLst>
              <a:ext uri="{FF2B5EF4-FFF2-40B4-BE49-F238E27FC236}">
                <a16:creationId xmlns:a16="http://schemas.microsoft.com/office/drawing/2014/main" id="{1577088A-B175-0E40-AE67-5ADE81C223C2}"/>
              </a:ext>
            </a:extLst>
          </p:cNvPr>
          <p:cNvCxnSpPr>
            <a:cxnSpLocks/>
          </p:cNvCxnSpPr>
          <p:nvPr/>
        </p:nvCxnSpPr>
        <p:spPr>
          <a:xfrm flipV="1">
            <a:off x="1509823" y="2881785"/>
            <a:ext cx="3758609" cy="1610833"/>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Conector angular 9">
            <a:extLst>
              <a:ext uri="{FF2B5EF4-FFF2-40B4-BE49-F238E27FC236}">
                <a16:creationId xmlns:a16="http://schemas.microsoft.com/office/drawing/2014/main" id="{B2B97EBE-7F92-1E49-BA3B-D865008EB740}"/>
              </a:ext>
            </a:extLst>
          </p:cNvPr>
          <p:cNvCxnSpPr>
            <a:cxnSpLocks/>
          </p:cNvCxnSpPr>
          <p:nvPr/>
        </p:nvCxnSpPr>
        <p:spPr>
          <a:xfrm>
            <a:off x="1818167" y="4837507"/>
            <a:ext cx="2293089" cy="925340"/>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CuadroTexto 11">
            <a:extLst>
              <a:ext uri="{FF2B5EF4-FFF2-40B4-BE49-F238E27FC236}">
                <a16:creationId xmlns:a16="http://schemas.microsoft.com/office/drawing/2014/main" id="{5EDA3EF8-4F17-EF42-A31D-759023A92E7D}"/>
              </a:ext>
            </a:extLst>
          </p:cNvPr>
          <p:cNvSpPr txBox="1"/>
          <p:nvPr/>
        </p:nvSpPr>
        <p:spPr>
          <a:xfrm>
            <a:off x="5390707" y="2445488"/>
            <a:ext cx="5752214" cy="1200329"/>
          </a:xfrm>
          <a:prstGeom prst="rect">
            <a:avLst/>
          </a:prstGeom>
          <a:noFill/>
        </p:spPr>
        <p:txBody>
          <a:bodyPr wrap="square" rtlCol="0">
            <a:spAutoFit/>
          </a:bodyPr>
          <a:lstStyle/>
          <a:p>
            <a:r>
              <a:rPr lang="es-CO" dirty="0"/>
              <a:t>El directorio de almacenamiento contiene sus plantillas Blade compiladas, sesiones basadas en archivos, cachés de archivos y otros archivos generados. </a:t>
            </a:r>
          </a:p>
        </p:txBody>
      </p:sp>
      <p:sp>
        <p:nvSpPr>
          <p:cNvPr id="14" name="CuadroTexto 13">
            <a:extLst>
              <a:ext uri="{FF2B5EF4-FFF2-40B4-BE49-F238E27FC236}">
                <a16:creationId xmlns:a16="http://schemas.microsoft.com/office/drawing/2014/main" id="{F0079666-885A-0E4B-9D7A-AAF853A0982A}"/>
              </a:ext>
            </a:extLst>
          </p:cNvPr>
          <p:cNvSpPr txBox="1"/>
          <p:nvPr/>
        </p:nvSpPr>
        <p:spPr>
          <a:xfrm>
            <a:off x="4111256" y="4211489"/>
            <a:ext cx="6262577" cy="1754326"/>
          </a:xfrm>
          <a:prstGeom prst="rect">
            <a:avLst/>
          </a:prstGeom>
          <a:noFill/>
        </p:spPr>
        <p:txBody>
          <a:bodyPr wrap="square" rtlCol="0">
            <a:spAutoFit/>
          </a:bodyPr>
          <a:lstStyle/>
          <a:p>
            <a:r>
              <a:rPr lang="es-CO" dirty="0"/>
              <a:t>El directorio storage / app / public se puede usar para almacenar archivos generados por el usuario, como los avatares de perfil, que deberían ser de acceso público. Debe crear un enlace simbólico en public / storage que apunte a este directorio. Puede crear el enlace utilizando el comando php artisan storage: link.</a:t>
            </a:r>
          </a:p>
        </p:txBody>
      </p:sp>
    </p:spTree>
    <p:extLst>
      <p:ext uri="{BB962C8B-B14F-4D97-AF65-F5344CB8AC3E}">
        <p14:creationId xmlns:p14="http://schemas.microsoft.com/office/powerpoint/2010/main" val="3327162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Estructura de los directorios.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3" name="Imagen 2">
            <a:extLst>
              <a:ext uri="{FF2B5EF4-FFF2-40B4-BE49-F238E27FC236}">
                <a16:creationId xmlns:a16="http://schemas.microsoft.com/office/drawing/2014/main" id="{855315E6-C3DB-7842-9B9E-04DF6910D116}"/>
              </a:ext>
            </a:extLst>
          </p:cNvPr>
          <p:cNvPicPr>
            <a:picLocks noChangeAspect="1"/>
          </p:cNvPicPr>
          <p:nvPr/>
        </p:nvPicPr>
        <p:blipFill rotWithShape="1">
          <a:blip r:embed="rId3"/>
          <a:srcRect r="4680"/>
          <a:stretch/>
        </p:blipFill>
        <p:spPr>
          <a:xfrm>
            <a:off x="382772" y="2621027"/>
            <a:ext cx="11621386" cy="3402215"/>
          </a:xfrm>
          <a:prstGeom prst="rect">
            <a:avLst/>
          </a:prstGeom>
        </p:spPr>
      </p:pic>
      <p:cxnSp>
        <p:nvCxnSpPr>
          <p:cNvPr id="8" name="Conector angular 7">
            <a:extLst>
              <a:ext uri="{FF2B5EF4-FFF2-40B4-BE49-F238E27FC236}">
                <a16:creationId xmlns:a16="http://schemas.microsoft.com/office/drawing/2014/main" id="{B42E35F8-3F0F-A244-9671-DD8D9966B7BC}"/>
              </a:ext>
            </a:extLst>
          </p:cNvPr>
          <p:cNvCxnSpPr/>
          <p:nvPr/>
        </p:nvCxnSpPr>
        <p:spPr>
          <a:xfrm>
            <a:off x="2381693" y="3572540"/>
            <a:ext cx="3306726" cy="563525"/>
          </a:xfrm>
          <a:prstGeom prst="bent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1" name="Conector angular 10">
            <a:extLst>
              <a:ext uri="{FF2B5EF4-FFF2-40B4-BE49-F238E27FC236}">
                <a16:creationId xmlns:a16="http://schemas.microsoft.com/office/drawing/2014/main" id="{5C40D2AB-B318-0340-86DE-C2C83A2404BD}"/>
              </a:ext>
            </a:extLst>
          </p:cNvPr>
          <p:cNvCxnSpPr>
            <a:cxnSpLocks/>
          </p:cNvCxnSpPr>
          <p:nvPr/>
        </p:nvCxnSpPr>
        <p:spPr>
          <a:xfrm>
            <a:off x="1233376" y="3987210"/>
            <a:ext cx="5270207" cy="935716"/>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13" name="CuadroTexto 12">
            <a:extLst>
              <a:ext uri="{FF2B5EF4-FFF2-40B4-BE49-F238E27FC236}">
                <a16:creationId xmlns:a16="http://schemas.microsoft.com/office/drawing/2014/main" id="{8AD9C3BC-42C2-9244-AE4C-281DB403D925}"/>
              </a:ext>
            </a:extLst>
          </p:cNvPr>
          <p:cNvSpPr txBox="1"/>
          <p:nvPr/>
        </p:nvSpPr>
        <p:spPr>
          <a:xfrm>
            <a:off x="5688419" y="3212735"/>
            <a:ext cx="4423144" cy="923330"/>
          </a:xfrm>
          <a:prstGeom prst="rect">
            <a:avLst/>
          </a:prstGeom>
          <a:noFill/>
        </p:spPr>
        <p:txBody>
          <a:bodyPr wrap="square" rtlCol="0">
            <a:spAutoFit/>
          </a:bodyPr>
          <a:lstStyle/>
          <a:p>
            <a:r>
              <a:rPr lang="es-CO" dirty="0"/>
              <a:t>Todo lo que tiene el framework internamente, recomendado nunca tocar.</a:t>
            </a:r>
          </a:p>
        </p:txBody>
      </p:sp>
      <p:sp>
        <p:nvSpPr>
          <p:cNvPr id="16" name="CuadroTexto 15">
            <a:extLst>
              <a:ext uri="{FF2B5EF4-FFF2-40B4-BE49-F238E27FC236}">
                <a16:creationId xmlns:a16="http://schemas.microsoft.com/office/drawing/2014/main" id="{3066FA1F-1FCB-5547-A633-AB2B5F75DEB8}"/>
              </a:ext>
            </a:extLst>
          </p:cNvPr>
          <p:cNvSpPr txBox="1"/>
          <p:nvPr/>
        </p:nvSpPr>
        <p:spPr>
          <a:xfrm>
            <a:off x="6943060" y="4582633"/>
            <a:ext cx="3351122" cy="646331"/>
          </a:xfrm>
          <a:prstGeom prst="rect">
            <a:avLst/>
          </a:prstGeom>
          <a:noFill/>
        </p:spPr>
        <p:txBody>
          <a:bodyPr wrap="square" rtlCol="0">
            <a:spAutoFit/>
          </a:bodyPr>
          <a:lstStyle/>
          <a:p>
            <a:r>
              <a:rPr lang="es-CO" dirty="0"/>
              <a:t>Archivo de configuración del proyecto</a:t>
            </a:r>
          </a:p>
        </p:txBody>
      </p:sp>
      <p:sp>
        <p:nvSpPr>
          <p:cNvPr id="17" name="CuadroTexto 16">
            <a:extLst>
              <a:ext uri="{FF2B5EF4-FFF2-40B4-BE49-F238E27FC236}">
                <a16:creationId xmlns:a16="http://schemas.microsoft.com/office/drawing/2014/main" id="{36890C86-A70B-4342-A032-AECEF6DAEB8D}"/>
              </a:ext>
            </a:extLst>
          </p:cNvPr>
          <p:cNvSpPr txBox="1"/>
          <p:nvPr/>
        </p:nvSpPr>
        <p:spPr>
          <a:xfrm>
            <a:off x="3955312" y="5518349"/>
            <a:ext cx="8155172" cy="369332"/>
          </a:xfrm>
          <a:prstGeom prst="rect">
            <a:avLst/>
          </a:prstGeom>
          <a:noFill/>
        </p:spPr>
        <p:txBody>
          <a:bodyPr wrap="square" rtlCol="0">
            <a:spAutoFit/>
          </a:bodyPr>
          <a:lstStyle/>
          <a:p>
            <a:r>
              <a:rPr lang="es-CO" dirty="0"/>
              <a:t>Archivo Json de configuración de composer, paquetes incluidos y requeridos</a:t>
            </a:r>
          </a:p>
        </p:txBody>
      </p:sp>
      <p:cxnSp>
        <p:nvCxnSpPr>
          <p:cNvPr id="19" name="Conector angular 18">
            <a:extLst>
              <a:ext uri="{FF2B5EF4-FFF2-40B4-BE49-F238E27FC236}">
                <a16:creationId xmlns:a16="http://schemas.microsoft.com/office/drawing/2014/main" id="{DDB81A99-C4F3-9C44-AC19-968E56ACEEB9}"/>
              </a:ext>
            </a:extLst>
          </p:cNvPr>
          <p:cNvCxnSpPr/>
          <p:nvPr/>
        </p:nvCxnSpPr>
        <p:spPr>
          <a:xfrm>
            <a:off x="1477926" y="5023835"/>
            <a:ext cx="2371060" cy="630075"/>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7169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Relaciones y modelos DB.</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5" name="CuadroTexto 4">
            <a:extLst>
              <a:ext uri="{FF2B5EF4-FFF2-40B4-BE49-F238E27FC236}">
                <a16:creationId xmlns:a16="http://schemas.microsoft.com/office/drawing/2014/main" id="{A65A967A-5128-8D4F-9EE6-D923285A386D}"/>
              </a:ext>
            </a:extLst>
          </p:cNvPr>
          <p:cNvSpPr txBox="1"/>
          <p:nvPr/>
        </p:nvSpPr>
        <p:spPr>
          <a:xfrm>
            <a:off x="297712" y="2020494"/>
            <a:ext cx="11802140" cy="4524315"/>
          </a:xfrm>
          <a:prstGeom prst="rect">
            <a:avLst/>
          </a:prstGeom>
          <a:noFill/>
        </p:spPr>
        <p:txBody>
          <a:bodyPr wrap="square" rtlCol="0">
            <a:spAutoFit/>
          </a:bodyPr>
          <a:lstStyle/>
          <a:p>
            <a:r>
              <a:rPr lang="es-CO" dirty="0"/>
              <a:t>Eloquent es el ORM que incluye Laravel para manejar de una forma fácil y sencilla los procesos correspondientes al manejo de bases de datos en nuestro proyecto, gracias a las funciones que provee podremos realizar complejas consultas y peticiones de base de datos sin escribir una sola línea de código SQL.</a:t>
            </a:r>
          </a:p>
          <a:p>
            <a:endParaRPr lang="es-CO" dirty="0"/>
          </a:p>
          <a:p>
            <a:r>
              <a:rPr lang="es-CO" dirty="0"/>
              <a:t>Para esto se debe manejar las 3 principales:</a:t>
            </a:r>
          </a:p>
          <a:p>
            <a:endParaRPr lang="es-CO" dirty="0"/>
          </a:p>
          <a:p>
            <a:pPr marL="742950" lvl="1" indent="-285750">
              <a:buFont typeface="Arial" panose="020B0604020202020204" pitchFamily="34" charset="0"/>
              <a:buChar char="•"/>
            </a:pPr>
            <a:r>
              <a:rPr lang="es-CO" dirty="0"/>
              <a:t>One to One (Uno a Uno) :</a:t>
            </a:r>
          </a:p>
          <a:p>
            <a:pPr marL="1200150" lvl="2" indent="-285750">
              <a:buFont typeface="Arial" panose="020B0604020202020204" pitchFamily="34" charset="0"/>
              <a:buChar char="•"/>
            </a:pPr>
            <a:r>
              <a:rPr lang="es-CO" dirty="0"/>
              <a:t>Una institución tiene un rector.</a:t>
            </a:r>
          </a:p>
          <a:p>
            <a:pPr marL="742950" lvl="1" indent="-285750">
              <a:buFont typeface="Arial" panose="020B0604020202020204" pitchFamily="34" charset="0"/>
              <a:buChar char="•"/>
            </a:pPr>
            <a:r>
              <a:rPr lang="es-CO" dirty="0"/>
              <a:t>One to Many (Uno a Muchos):</a:t>
            </a:r>
          </a:p>
          <a:p>
            <a:pPr marL="1200150" lvl="2" indent="-285750">
              <a:buFont typeface="Arial" panose="020B0604020202020204" pitchFamily="34" charset="0"/>
              <a:buChar char="•"/>
            </a:pPr>
            <a:r>
              <a:rPr lang="es-CO" dirty="0"/>
              <a:t>Una institución tiene muchos docentes.</a:t>
            </a:r>
          </a:p>
          <a:p>
            <a:pPr marL="742950" lvl="1" indent="-285750">
              <a:buFont typeface="Arial" panose="020B0604020202020204" pitchFamily="34" charset="0"/>
              <a:buChar char="•"/>
            </a:pPr>
            <a:r>
              <a:rPr lang="es-CO" dirty="0"/>
              <a:t>One to Many (Uno a Muchos) inversa:</a:t>
            </a:r>
          </a:p>
          <a:p>
            <a:pPr marL="1200150" lvl="2" indent="-285750">
              <a:buFont typeface="Arial" panose="020B0604020202020204" pitchFamily="34" charset="0"/>
              <a:buChar char="•"/>
            </a:pPr>
            <a:r>
              <a:rPr lang="es-CO" dirty="0"/>
              <a:t>Un docente pertenece a una institución.</a:t>
            </a:r>
          </a:p>
          <a:p>
            <a:pPr marL="742950" lvl="1" indent="-285750">
              <a:buFont typeface="Arial" panose="020B0604020202020204" pitchFamily="34" charset="0"/>
              <a:buChar char="•"/>
            </a:pPr>
            <a:r>
              <a:rPr lang="es-CO" dirty="0"/>
              <a:t>Many to many ( muchos a  muchos):</a:t>
            </a:r>
          </a:p>
          <a:p>
            <a:pPr marL="1200150" lvl="2" indent="-285750">
              <a:buFont typeface="Arial" panose="020B0604020202020204" pitchFamily="34" charset="0"/>
              <a:buChar char="•"/>
            </a:pPr>
            <a:r>
              <a:rPr lang="es-CO" dirty="0"/>
              <a:t>Una materia la dictan muchos profesores.</a:t>
            </a:r>
          </a:p>
          <a:p>
            <a:pPr marL="742950" lvl="1" indent="-285750">
              <a:buFont typeface="Arial" panose="020B0604020202020204" pitchFamily="34" charset="0"/>
              <a:buChar char="•"/>
            </a:pPr>
            <a:r>
              <a:rPr lang="es-CO" dirty="0"/>
              <a:t>Many to many ( muchos a  muchos) inversar :</a:t>
            </a:r>
          </a:p>
          <a:p>
            <a:pPr marL="1200150" lvl="2" indent="-285750">
              <a:buFont typeface="Arial" panose="020B0604020202020204" pitchFamily="34" charset="0"/>
              <a:buChar char="•"/>
            </a:pPr>
            <a:r>
              <a:rPr lang="es-CO" dirty="0"/>
              <a:t>Un profesor dicta muchas materias.</a:t>
            </a:r>
          </a:p>
        </p:txBody>
      </p:sp>
    </p:spTree>
    <p:extLst>
      <p:ext uri="{BB962C8B-B14F-4D97-AF65-F5344CB8AC3E}">
        <p14:creationId xmlns:p14="http://schemas.microsoft.com/office/powerpoint/2010/main" val="2510800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Relaciones y modelos DB.</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5" name="Imagen 4">
            <a:extLst>
              <a:ext uri="{FF2B5EF4-FFF2-40B4-BE49-F238E27FC236}">
                <a16:creationId xmlns:a16="http://schemas.microsoft.com/office/drawing/2014/main" id="{3731143F-CF48-CC45-A7AC-26D29FC54D27}"/>
              </a:ext>
            </a:extLst>
          </p:cNvPr>
          <p:cNvPicPr>
            <a:picLocks noChangeAspect="1"/>
          </p:cNvPicPr>
          <p:nvPr/>
        </p:nvPicPr>
        <p:blipFill>
          <a:blip r:embed="rId3"/>
          <a:stretch>
            <a:fillRect/>
          </a:stretch>
        </p:blipFill>
        <p:spPr>
          <a:xfrm>
            <a:off x="2656114" y="2225815"/>
            <a:ext cx="6302829" cy="4331460"/>
          </a:xfrm>
          <a:prstGeom prst="rect">
            <a:avLst/>
          </a:prstGeom>
        </p:spPr>
      </p:pic>
    </p:spTree>
    <p:extLst>
      <p:ext uri="{BB962C8B-B14F-4D97-AF65-F5344CB8AC3E}">
        <p14:creationId xmlns:p14="http://schemas.microsoft.com/office/powerpoint/2010/main" val="1383352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Relaciones y modelos DB.</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6" name="Imagen 5">
            <a:extLst>
              <a:ext uri="{FF2B5EF4-FFF2-40B4-BE49-F238E27FC236}">
                <a16:creationId xmlns:a16="http://schemas.microsoft.com/office/drawing/2014/main" id="{4052A86C-3B8C-5647-9635-18A3588AAA79}"/>
              </a:ext>
            </a:extLst>
          </p:cNvPr>
          <p:cNvPicPr>
            <a:picLocks noChangeAspect="1"/>
          </p:cNvPicPr>
          <p:nvPr/>
        </p:nvPicPr>
        <p:blipFill>
          <a:blip r:embed="rId3"/>
          <a:stretch>
            <a:fillRect/>
          </a:stretch>
        </p:blipFill>
        <p:spPr>
          <a:xfrm>
            <a:off x="3058885" y="2257997"/>
            <a:ext cx="6613925" cy="4436717"/>
          </a:xfrm>
          <a:prstGeom prst="rect">
            <a:avLst/>
          </a:prstGeom>
        </p:spPr>
      </p:pic>
    </p:spTree>
    <p:extLst>
      <p:ext uri="{BB962C8B-B14F-4D97-AF65-F5344CB8AC3E}">
        <p14:creationId xmlns:p14="http://schemas.microsoft.com/office/powerpoint/2010/main" val="3101161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Migraciones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pic>
        <p:nvPicPr>
          <p:cNvPr id="3" name="Imagen 2">
            <a:extLst>
              <a:ext uri="{FF2B5EF4-FFF2-40B4-BE49-F238E27FC236}">
                <a16:creationId xmlns:a16="http://schemas.microsoft.com/office/drawing/2014/main" id="{F8B7176D-E40D-0D43-8C0F-832597917F36}"/>
              </a:ext>
            </a:extLst>
          </p:cNvPr>
          <p:cNvPicPr>
            <a:picLocks noChangeAspect="1"/>
          </p:cNvPicPr>
          <p:nvPr/>
        </p:nvPicPr>
        <p:blipFill>
          <a:blip r:embed="rId3"/>
          <a:stretch>
            <a:fillRect/>
          </a:stretch>
        </p:blipFill>
        <p:spPr>
          <a:xfrm>
            <a:off x="3894517" y="2146896"/>
            <a:ext cx="8112644" cy="4588539"/>
          </a:xfrm>
          <a:prstGeom prst="rect">
            <a:avLst/>
          </a:prstGeom>
        </p:spPr>
      </p:pic>
      <p:sp>
        <p:nvSpPr>
          <p:cNvPr id="5" name="CuadroTexto 4">
            <a:extLst>
              <a:ext uri="{FF2B5EF4-FFF2-40B4-BE49-F238E27FC236}">
                <a16:creationId xmlns:a16="http://schemas.microsoft.com/office/drawing/2014/main" id="{31A3D92E-2789-474A-A83D-EF3AD9E6AA1E}"/>
              </a:ext>
            </a:extLst>
          </p:cNvPr>
          <p:cNvSpPr txBox="1"/>
          <p:nvPr/>
        </p:nvSpPr>
        <p:spPr>
          <a:xfrm>
            <a:off x="2958353" y="1591236"/>
            <a:ext cx="5267789" cy="369332"/>
          </a:xfrm>
          <a:prstGeom prst="rect">
            <a:avLst/>
          </a:prstGeom>
          <a:noFill/>
        </p:spPr>
        <p:txBody>
          <a:bodyPr wrap="none" rtlCol="0">
            <a:spAutoFit/>
          </a:bodyPr>
          <a:lstStyle/>
          <a:p>
            <a:r>
              <a:rPr lang="es-CO" dirty="0">
                <a:hlinkClick r:id="rId4">
                  <a:extLst>
                    <a:ext uri="{A12FA001-AC4F-418D-AE19-62706E023703}">
                      <ahyp:hlinkClr xmlns:ahyp="http://schemas.microsoft.com/office/drawing/2018/hyperlinkcolor" val="tx"/>
                    </a:ext>
                  </a:extLst>
                </a:hlinkClick>
              </a:rPr>
              <a:t>https://docs.laraveles.com/docs/5.5/migrations</a:t>
            </a:r>
            <a:endParaRPr lang="es-CO" dirty="0"/>
          </a:p>
        </p:txBody>
      </p:sp>
      <p:sp>
        <p:nvSpPr>
          <p:cNvPr id="6" name="CuadroTexto 5">
            <a:extLst>
              <a:ext uri="{FF2B5EF4-FFF2-40B4-BE49-F238E27FC236}">
                <a16:creationId xmlns:a16="http://schemas.microsoft.com/office/drawing/2014/main" id="{3E5BF3E1-12F1-5147-8AE9-B323904B2BF6}"/>
              </a:ext>
            </a:extLst>
          </p:cNvPr>
          <p:cNvSpPr txBox="1"/>
          <p:nvPr/>
        </p:nvSpPr>
        <p:spPr>
          <a:xfrm>
            <a:off x="362173" y="2387943"/>
            <a:ext cx="3316941" cy="3785652"/>
          </a:xfrm>
          <a:prstGeom prst="rect">
            <a:avLst/>
          </a:prstGeom>
          <a:noFill/>
        </p:spPr>
        <p:txBody>
          <a:bodyPr wrap="square" rtlCol="0">
            <a:spAutoFit/>
          </a:bodyPr>
          <a:lstStyle/>
          <a:p>
            <a:r>
              <a:rPr lang="es-CO" sz="2400" dirty="0"/>
              <a:t>Las migraciones son como un control de versión para tu base de datos, permitiéndole a tu equipo de manera sencilla modificar y compartir el esquema de la base de datos de tu aplicación.</a:t>
            </a:r>
          </a:p>
        </p:txBody>
      </p:sp>
    </p:spTree>
    <p:extLst>
      <p:ext uri="{BB962C8B-B14F-4D97-AF65-F5344CB8AC3E}">
        <p14:creationId xmlns:p14="http://schemas.microsoft.com/office/powerpoint/2010/main" val="1959613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58867" y="363833"/>
            <a:ext cx="9613861" cy="1080938"/>
          </a:xfrm>
        </p:spPr>
        <p:txBody>
          <a:bodyPr/>
          <a:lstStyle/>
          <a:p>
            <a:pPr algn="ctr"/>
            <a:r>
              <a:rPr lang="es-CO" dirty="0"/>
              <a:t>Migraciones.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9" name="CuadroTexto 8">
            <a:extLst>
              <a:ext uri="{FF2B5EF4-FFF2-40B4-BE49-F238E27FC236}">
                <a16:creationId xmlns:a16="http://schemas.microsoft.com/office/drawing/2014/main" id="{7CA4FEDC-1AF5-7D4C-852E-44EC98D634EC}"/>
              </a:ext>
            </a:extLst>
          </p:cNvPr>
          <p:cNvSpPr txBox="1"/>
          <p:nvPr/>
        </p:nvSpPr>
        <p:spPr>
          <a:xfrm>
            <a:off x="921979" y="1292105"/>
            <a:ext cx="8835207" cy="646331"/>
          </a:xfrm>
          <a:prstGeom prst="rect">
            <a:avLst/>
          </a:prstGeom>
          <a:noFill/>
        </p:spPr>
        <p:txBody>
          <a:bodyPr wrap="square" rtlCol="0">
            <a:spAutoFit/>
          </a:bodyPr>
          <a:lstStyle/>
          <a:p>
            <a:r>
              <a:rPr lang="es-CO" dirty="0"/>
              <a:t>Posible: Error al usar el motor base de datos MariaDB(MySql), luego de realizar la migracion de prueba.</a:t>
            </a:r>
          </a:p>
        </p:txBody>
      </p:sp>
      <p:pic>
        <p:nvPicPr>
          <p:cNvPr id="3" name="Imagen 2">
            <a:extLst>
              <a:ext uri="{FF2B5EF4-FFF2-40B4-BE49-F238E27FC236}">
                <a16:creationId xmlns:a16="http://schemas.microsoft.com/office/drawing/2014/main" id="{04DCA4C3-64CE-E84E-8CB0-8F5B87A4000A}"/>
              </a:ext>
            </a:extLst>
          </p:cNvPr>
          <p:cNvPicPr>
            <a:picLocks noChangeAspect="1"/>
          </p:cNvPicPr>
          <p:nvPr/>
        </p:nvPicPr>
        <p:blipFill>
          <a:blip r:embed="rId3"/>
          <a:stretch>
            <a:fillRect/>
          </a:stretch>
        </p:blipFill>
        <p:spPr>
          <a:xfrm>
            <a:off x="4067046" y="2233145"/>
            <a:ext cx="7917173" cy="4424633"/>
          </a:xfrm>
          <a:prstGeom prst="rect">
            <a:avLst/>
          </a:prstGeom>
        </p:spPr>
      </p:pic>
      <p:sp>
        <p:nvSpPr>
          <p:cNvPr id="5" name="CuadroTexto 4">
            <a:extLst>
              <a:ext uri="{FF2B5EF4-FFF2-40B4-BE49-F238E27FC236}">
                <a16:creationId xmlns:a16="http://schemas.microsoft.com/office/drawing/2014/main" id="{804D03D3-BD43-714D-80E7-919BE4F6C6C2}"/>
              </a:ext>
            </a:extLst>
          </p:cNvPr>
          <p:cNvSpPr txBox="1"/>
          <p:nvPr/>
        </p:nvSpPr>
        <p:spPr>
          <a:xfrm>
            <a:off x="103657" y="4668002"/>
            <a:ext cx="3887429" cy="2031325"/>
          </a:xfrm>
          <a:prstGeom prst="rect">
            <a:avLst/>
          </a:prstGeom>
          <a:noFill/>
        </p:spPr>
        <p:txBody>
          <a:bodyPr wrap="square" rtlCol="0">
            <a:spAutoFit/>
          </a:bodyPr>
          <a:lstStyle/>
          <a:p>
            <a:r>
              <a:rPr lang="es-CO" dirty="0"/>
              <a:t>Modificar el  archivo: </a:t>
            </a:r>
          </a:p>
          <a:p>
            <a:r>
              <a:rPr lang="es-CO" dirty="0"/>
              <a:t>/app/Providers/AppServiceProvider.php</a:t>
            </a:r>
          </a:p>
          <a:p>
            <a:endParaRPr lang="es-CO" dirty="0"/>
          </a:p>
          <a:p>
            <a:r>
              <a:rPr lang="es-CO" dirty="0"/>
              <a:t>como se ve en la imagen, este problema se genera por un cambio en maria db.</a:t>
            </a:r>
          </a:p>
        </p:txBody>
      </p:sp>
      <p:pic>
        <p:nvPicPr>
          <p:cNvPr id="6" name="Imagen 5">
            <a:extLst>
              <a:ext uri="{FF2B5EF4-FFF2-40B4-BE49-F238E27FC236}">
                <a16:creationId xmlns:a16="http://schemas.microsoft.com/office/drawing/2014/main" id="{58F16A5E-C005-C540-9446-E745D4768878}"/>
              </a:ext>
            </a:extLst>
          </p:cNvPr>
          <p:cNvPicPr>
            <a:picLocks noChangeAspect="1"/>
          </p:cNvPicPr>
          <p:nvPr/>
        </p:nvPicPr>
        <p:blipFill>
          <a:blip r:embed="rId4"/>
          <a:stretch>
            <a:fillRect/>
          </a:stretch>
        </p:blipFill>
        <p:spPr>
          <a:xfrm>
            <a:off x="103658" y="2191479"/>
            <a:ext cx="3887430" cy="2135525"/>
          </a:xfrm>
          <a:prstGeom prst="rect">
            <a:avLst/>
          </a:prstGeom>
        </p:spPr>
      </p:pic>
    </p:spTree>
    <p:extLst>
      <p:ext uri="{BB962C8B-B14F-4D97-AF65-F5344CB8AC3E}">
        <p14:creationId xmlns:p14="http://schemas.microsoft.com/office/powerpoint/2010/main" val="4262373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Migraciones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5" name="CuadroTexto 4">
            <a:extLst>
              <a:ext uri="{FF2B5EF4-FFF2-40B4-BE49-F238E27FC236}">
                <a16:creationId xmlns:a16="http://schemas.microsoft.com/office/drawing/2014/main" id="{30397EBE-8D56-2445-9520-7D9708189A3D}"/>
              </a:ext>
            </a:extLst>
          </p:cNvPr>
          <p:cNvSpPr txBox="1"/>
          <p:nvPr/>
        </p:nvSpPr>
        <p:spPr>
          <a:xfrm>
            <a:off x="489097" y="2020494"/>
            <a:ext cx="11451265" cy="5693866"/>
          </a:xfrm>
          <a:prstGeom prst="rect">
            <a:avLst/>
          </a:prstGeom>
          <a:noFill/>
        </p:spPr>
        <p:txBody>
          <a:bodyPr wrap="square" rtlCol="0">
            <a:spAutoFit/>
          </a:bodyPr>
          <a:lstStyle/>
          <a:p>
            <a:pPr marL="285750" indent="-285750">
              <a:buFont typeface="Arial" panose="020B0604020202020204" pitchFamily="34" charset="0"/>
              <a:buChar char="•"/>
            </a:pPr>
            <a:r>
              <a:rPr lang="es-CO" sz="2000" dirty="0"/>
              <a:t>Crear nuestras migraciones: php artisan make:migration create_[nombre_tabla]_table</a:t>
            </a:r>
            <a:br>
              <a:rPr lang="es-CO" sz="2000" dirty="0"/>
            </a:br>
            <a:endParaRPr lang="es-CO" sz="2000" dirty="0"/>
          </a:p>
          <a:p>
            <a:pPr marL="742950" lvl="1" indent="-285750">
              <a:buFont typeface="Arial" panose="020B0604020202020204" pitchFamily="34" charset="0"/>
              <a:buChar char="•"/>
            </a:pPr>
            <a:r>
              <a:rPr lang="es-CO" sz="2400" dirty="0"/>
              <a:t>php artisan make:migration create_institucion_table</a:t>
            </a:r>
          </a:p>
          <a:p>
            <a:pPr marL="742950" lvl="1" indent="-285750">
              <a:buFont typeface="Arial" panose="020B0604020202020204" pitchFamily="34" charset="0"/>
              <a:buChar char="•"/>
            </a:pPr>
            <a:r>
              <a:rPr lang="es-CO" sz="2400" dirty="0"/>
              <a:t>php artisan make:migration create_docente_table</a:t>
            </a:r>
          </a:p>
          <a:p>
            <a:pPr marL="742950" lvl="1" indent="-285750">
              <a:buFont typeface="Arial" panose="020B0604020202020204" pitchFamily="34" charset="0"/>
              <a:buChar char="•"/>
            </a:pPr>
            <a:r>
              <a:rPr lang="es-CO" sz="2400" dirty="0"/>
              <a:t>php artisan make:migration create_materia_table</a:t>
            </a:r>
          </a:p>
          <a:p>
            <a:pPr marL="742950" lvl="1" indent="-285750">
              <a:buFont typeface="Arial" panose="020B0604020202020204" pitchFamily="34" charset="0"/>
              <a:buChar char="•"/>
            </a:pPr>
            <a:r>
              <a:rPr lang="es-CO" sz="2400" dirty="0"/>
              <a:t>php artisan make:migration create_rector_table</a:t>
            </a:r>
            <a:br>
              <a:rPr lang="es-CO" sz="2400" dirty="0"/>
            </a:br>
            <a:endParaRPr lang="es-CO" sz="2400" dirty="0"/>
          </a:p>
          <a:p>
            <a:pPr marL="285750" indent="-285750">
              <a:buFont typeface="Arial" panose="020B0604020202020204" pitchFamily="34" charset="0"/>
              <a:buChar char="•"/>
            </a:pPr>
            <a:r>
              <a:rPr lang="es-CO" sz="2400" dirty="0"/>
              <a:t>Consejo: La ejecución de las migraciones se realiza en el orden de creación, por lo tanto se debe considerar que si un docente contiene la llave foranea de una institución si se crea primera el docente y luego la institución no se podra establecer la relación correctamente.</a:t>
            </a:r>
          </a:p>
          <a:p>
            <a:pPr marL="742950" lvl="1" indent="-285750">
              <a:buFont typeface="Arial" panose="020B0604020202020204" pitchFamily="34" charset="0"/>
              <a:buChar char="•"/>
            </a:pPr>
            <a:endParaRPr lang="es-CO" dirty="0"/>
          </a:p>
          <a:p>
            <a:pPr marL="742950" lvl="1" indent="-285750">
              <a:buFont typeface="Arial" panose="020B0604020202020204" pitchFamily="34" charset="0"/>
              <a:buChar char="•"/>
            </a:pPr>
            <a:endParaRPr lang="es-CO" dirty="0"/>
          </a:p>
          <a:p>
            <a:pPr marL="742950" lvl="1" indent="-285750">
              <a:buFont typeface="Arial" panose="020B0604020202020204" pitchFamily="34" charset="0"/>
              <a:buChar char="•"/>
            </a:pPr>
            <a:endParaRPr lang="es-CO" dirty="0"/>
          </a:p>
          <a:p>
            <a:pPr marL="742950" lvl="1" indent="-285750">
              <a:buFont typeface="Arial" panose="020B0604020202020204" pitchFamily="34" charset="0"/>
              <a:buChar char="•"/>
            </a:pPr>
            <a:endParaRPr lang="es-CO" dirty="0"/>
          </a:p>
          <a:p>
            <a:pPr marL="742950" lvl="1" indent="-285750">
              <a:buFont typeface="Arial" panose="020B0604020202020204" pitchFamily="34" charset="0"/>
              <a:buChar char="•"/>
            </a:pPr>
            <a:endParaRPr lang="es-CO" dirty="0"/>
          </a:p>
          <a:p>
            <a:pPr marL="742950" lvl="1" indent="-285750">
              <a:buFont typeface="Arial" panose="020B0604020202020204" pitchFamily="34" charset="0"/>
              <a:buChar char="•"/>
            </a:pPr>
            <a:endParaRPr lang="es-CO" dirty="0"/>
          </a:p>
        </p:txBody>
      </p:sp>
    </p:spTree>
    <p:extLst>
      <p:ext uri="{BB962C8B-B14F-4D97-AF65-F5344CB8AC3E}">
        <p14:creationId xmlns:p14="http://schemas.microsoft.com/office/powerpoint/2010/main" val="218166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677347"/>
            <a:ext cx="9613861" cy="1080938"/>
          </a:xfrm>
        </p:spPr>
        <p:txBody>
          <a:bodyPr/>
          <a:lstStyle/>
          <a:p>
            <a:pPr algn="ctr"/>
            <a:r>
              <a:rPr lang="es-CO" dirty="0"/>
              <a:t>Frameworks.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5" name="CuadroTexto 4">
            <a:extLst>
              <a:ext uri="{FF2B5EF4-FFF2-40B4-BE49-F238E27FC236}">
                <a16:creationId xmlns:a16="http://schemas.microsoft.com/office/drawing/2014/main" id="{63C78741-6151-C84B-BFE6-DA865639C740}"/>
              </a:ext>
            </a:extLst>
          </p:cNvPr>
          <p:cNvSpPr txBox="1"/>
          <p:nvPr/>
        </p:nvSpPr>
        <p:spPr>
          <a:xfrm>
            <a:off x="2478237" y="1499191"/>
            <a:ext cx="6018028" cy="369332"/>
          </a:xfrm>
          <a:prstGeom prst="rect">
            <a:avLst/>
          </a:prstGeom>
          <a:noFill/>
        </p:spPr>
        <p:txBody>
          <a:bodyPr wrap="square" rtlCol="0">
            <a:spAutoFit/>
          </a:bodyPr>
          <a:lstStyle/>
          <a:p>
            <a:pPr algn="ctr"/>
            <a:r>
              <a:rPr lang="es-CO" dirty="0"/>
              <a:t>Conjunto de Herramientas</a:t>
            </a:r>
          </a:p>
        </p:txBody>
      </p:sp>
      <p:sp>
        <p:nvSpPr>
          <p:cNvPr id="8" name="CuadroTexto 7">
            <a:extLst>
              <a:ext uri="{FF2B5EF4-FFF2-40B4-BE49-F238E27FC236}">
                <a16:creationId xmlns:a16="http://schemas.microsoft.com/office/drawing/2014/main" id="{B33F5B28-D7A7-9A43-A2A0-1D7B161BE187}"/>
              </a:ext>
            </a:extLst>
          </p:cNvPr>
          <p:cNvSpPr txBox="1"/>
          <p:nvPr/>
        </p:nvSpPr>
        <p:spPr>
          <a:xfrm>
            <a:off x="1776488" y="2210797"/>
            <a:ext cx="3040912" cy="400110"/>
          </a:xfrm>
          <a:prstGeom prst="rect">
            <a:avLst/>
          </a:prstGeom>
          <a:noFill/>
        </p:spPr>
        <p:txBody>
          <a:bodyPr wrap="square" rtlCol="0">
            <a:spAutoFit/>
          </a:bodyPr>
          <a:lstStyle/>
          <a:p>
            <a:r>
              <a:rPr lang="es-CO" sz="2000" dirty="0"/>
              <a:t>Frameworks Back-End</a:t>
            </a:r>
          </a:p>
        </p:txBody>
      </p:sp>
      <p:sp>
        <p:nvSpPr>
          <p:cNvPr id="12" name="CuadroTexto 11">
            <a:extLst>
              <a:ext uri="{FF2B5EF4-FFF2-40B4-BE49-F238E27FC236}">
                <a16:creationId xmlns:a16="http://schemas.microsoft.com/office/drawing/2014/main" id="{77C8F500-B566-A943-A6E9-0EA9A7CD6428}"/>
              </a:ext>
            </a:extLst>
          </p:cNvPr>
          <p:cNvSpPr txBox="1"/>
          <p:nvPr/>
        </p:nvSpPr>
        <p:spPr>
          <a:xfrm>
            <a:off x="8035093" y="2259390"/>
            <a:ext cx="3040912" cy="707886"/>
          </a:xfrm>
          <a:prstGeom prst="rect">
            <a:avLst/>
          </a:prstGeom>
          <a:noFill/>
        </p:spPr>
        <p:txBody>
          <a:bodyPr wrap="square" rtlCol="0">
            <a:spAutoFit/>
          </a:bodyPr>
          <a:lstStyle/>
          <a:p>
            <a:r>
              <a:rPr lang="es-CO" sz="2000" dirty="0"/>
              <a:t>Frameworks JavaScript Hibridos</a:t>
            </a:r>
          </a:p>
        </p:txBody>
      </p:sp>
      <p:pic>
        <p:nvPicPr>
          <p:cNvPr id="6" name="Imagen 5">
            <a:extLst>
              <a:ext uri="{FF2B5EF4-FFF2-40B4-BE49-F238E27FC236}">
                <a16:creationId xmlns:a16="http://schemas.microsoft.com/office/drawing/2014/main" id="{78DF2A91-56EB-D94F-A6F3-1BFB630BE5B9}"/>
              </a:ext>
            </a:extLst>
          </p:cNvPr>
          <p:cNvPicPr>
            <a:picLocks noChangeAspect="1"/>
          </p:cNvPicPr>
          <p:nvPr/>
        </p:nvPicPr>
        <p:blipFill>
          <a:blip r:embed="rId3"/>
          <a:stretch>
            <a:fillRect/>
          </a:stretch>
        </p:blipFill>
        <p:spPr>
          <a:xfrm>
            <a:off x="329610" y="2770461"/>
            <a:ext cx="2267400" cy="850275"/>
          </a:xfrm>
          <a:prstGeom prst="rect">
            <a:avLst/>
          </a:prstGeom>
        </p:spPr>
      </p:pic>
      <p:pic>
        <p:nvPicPr>
          <p:cNvPr id="13" name="Imagen 12">
            <a:extLst>
              <a:ext uri="{FF2B5EF4-FFF2-40B4-BE49-F238E27FC236}">
                <a16:creationId xmlns:a16="http://schemas.microsoft.com/office/drawing/2014/main" id="{E7BBE174-3AE3-C04F-A0BA-0462FD695D51}"/>
              </a:ext>
            </a:extLst>
          </p:cNvPr>
          <p:cNvPicPr>
            <a:picLocks noChangeAspect="1"/>
          </p:cNvPicPr>
          <p:nvPr/>
        </p:nvPicPr>
        <p:blipFill>
          <a:blip r:embed="rId4"/>
          <a:stretch>
            <a:fillRect/>
          </a:stretch>
        </p:blipFill>
        <p:spPr>
          <a:xfrm>
            <a:off x="3206194" y="4361786"/>
            <a:ext cx="2731755" cy="951561"/>
          </a:xfrm>
          <a:prstGeom prst="rect">
            <a:avLst/>
          </a:prstGeom>
        </p:spPr>
      </p:pic>
      <p:pic>
        <p:nvPicPr>
          <p:cNvPr id="14" name="Imagen 13">
            <a:extLst>
              <a:ext uri="{FF2B5EF4-FFF2-40B4-BE49-F238E27FC236}">
                <a16:creationId xmlns:a16="http://schemas.microsoft.com/office/drawing/2014/main" id="{663C8F6B-121E-F141-9AC8-419CB2CF2A11}"/>
              </a:ext>
            </a:extLst>
          </p:cNvPr>
          <p:cNvPicPr>
            <a:picLocks noChangeAspect="1"/>
          </p:cNvPicPr>
          <p:nvPr/>
        </p:nvPicPr>
        <p:blipFill>
          <a:blip r:embed="rId5"/>
          <a:stretch>
            <a:fillRect/>
          </a:stretch>
        </p:blipFill>
        <p:spPr>
          <a:xfrm>
            <a:off x="295388" y="5079960"/>
            <a:ext cx="2616051" cy="1602562"/>
          </a:xfrm>
          <a:prstGeom prst="rect">
            <a:avLst/>
          </a:prstGeom>
        </p:spPr>
      </p:pic>
      <p:pic>
        <p:nvPicPr>
          <p:cNvPr id="18" name="Imagen 17">
            <a:extLst>
              <a:ext uri="{FF2B5EF4-FFF2-40B4-BE49-F238E27FC236}">
                <a16:creationId xmlns:a16="http://schemas.microsoft.com/office/drawing/2014/main" id="{3DFA9C40-4CC2-824A-84B9-B64F5F68B911}"/>
              </a:ext>
            </a:extLst>
          </p:cNvPr>
          <p:cNvPicPr>
            <a:picLocks noChangeAspect="1"/>
          </p:cNvPicPr>
          <p:nvPr/>
        </p:nvPicPr>
        <p:blipFill>
          <a:blip r:embed="rId6"/>
          <a:stretch>
            <a:fillRect/>
          </a:stretch>
        </p:blipFill>
        <p:spPr>
          <a:xfrm>
            <a:off x="2985016" y="2861352"/>
            <a:ext cx="3174113" cy="791836"/>
          </a:xfrm>
          <a:prstGeom prst="rect">
            <a:avLst/>
          </a:prstGeom>
        </p:spPr>
      </p:pic>
      <p:pic>
        <p:nvPicPr>
          <p:cNvPr id="21" name="Imagen 20">
            <a:extLst>
              <a:ext uri="{FF2B5EF4-FFF2-40B4-BE49-F238E27FC236}">
                <a16:creationId xmlns:a16="http://schemas.microsoft.com/office/drawing/2014/main" id="{7D8BAF1D-6065-FB4E-BDE7-974E7D4DB5C6}"/>
              </a:ext>
            </a:extLst>
          </p:cNvPr>
          <p:cNvPicPr>
            <a:picLocks noChangeAspect="1"/>
          </p:cNvPicPr>
          <p:nvPr/>
        </p:nvPicPr>
        <p:blipFill>
          <a:blip r:embed="rId7"/>
          <a:stretch>
            <a:fillRect/>
          </a:stretch>
        </p:blipFill>
        <p:spPr>
          <a:xfrm>
            <a:off x="97432" y="3955611"/>
            <a:ext cx="2731755" cy="1030811"/>
          </a:xfrm>
          <a:prstGeom prst="rect">
            <a:avLst/>
          </a:prstGeom>
        </p:spPr>
      </p:pic>
      <p:pic>
        <p:nvPicPr>
          <p:cNvPr id="22" name="Imagen 21">
            <a:extLst>
              <a:ext uri="{FF2B5EF4-FFF2-40B4-BE49-F238E27FC236}">
                <a16:creationId xmlns:a16="http://schemas.microsoft.com/office/drawing/2014/main" id="{747DB86E-2BBF-2941-B4D7-E09FC820AF7C}"/>
              </a:ext>
            </a:extLst>
          </p:cNvPr>
          <p:cNvPicPr>
            <a:picLocks noChangeAspect="1"/>
          </p:cNvPicPr>
          <p:nvPr/>
        </p:nvPicPr>
        <p:blipFill>
          <a:blip r:embed="rId8"/>
          <a:stretch>
            <a:fillRect/>
          </a:stretch>
        </p:blipFill>
        <p:spPr>
          <a:xfrm>
            <a:off x="7092093" y="2957178"/>
            <a:ext cx="1886001" cy="1628819"/>
          </a:xfrm>
          <a:prstGeom prst="rect">
            <a:avLst/>
          </a:prstGeom>
        </p:spPr>
      </p:pic>
      <p:pic>
        <p:nvPicPr>
          <p:cNvPr id="23" name="Imagen 22">
            <a:extLst>
              <a:ext uri="{FF2B5EF4-FFF2-40B4-BE49-F238E27FC236}">
                <a16:creationId xmlns:a16="http://schemas.microsoft.com/office/drawing/2014/main" id="{84212FD0-3BE3-7C40-8AD0-0919F6C87866}"/>
              </a:ext>
            </a:extLst>
          </p:cNvPr>
          <p:cNvPicPr>
            <a:picLocks noChangeAspect="1"/>
          </p:cNvPicPr>
          <p:nvPr/>
        </p:nvPicPr>
        <p:blipFill>
          <a:blip r:embed="rId9"/>
          <a:stretch>
            <a:fillRect/>
          </a:stretch>
        </p:blipFill>
        <p:spPr>
          <a:xfrm>
            <a:off x="9287946" y="5145910"/>
            <a:ext cx="2731755" cy="1536612"/>
          </a:xfrm>
          <a:prstGeom prst="rect">
            <a:avLst/>
          </a:prstGeom>
        </p:spPr>
      </p:pic>
      <p:pic>
        <p:nvPicPr>
          <p:cNvPr id="24" name="Imagen 23">
            <a:extLst>
              <a:ext uri="{FF2B5EF4-FFF2-40B4-BE49-F238E27FC236}">
                <a16:creationId xmlns:a16="http://schemas.microsoft.com/office/drawing/2014/main" id="{0F8C69DC-B21F-7249-A651-0B11E8663085}"/>
              </a:ext>
            </a:extLst>
          </p:cNvPr>
          <p:cNvPicPr>
            <a:picLocks noChangeAspect="1"/>
          </p:cNvPicPr>
          <p:nvPr/>
        </p:nvPicPr>
        <p:blipFill>
          <a:blip r:embed="rId10"/>
          <a:stretch>
            <a:fillRect/>
          </a:stretch>
        </p:blipFill>
        <p:spPr>
          <a:xfrm>
            <a:off x="9452344" y="2957178"/>
            <a:ext cx="2642224" cy="1487572"/>
          </a:xfrm>
          <a:prstGeom prst="rect">
            <a:avLst/>
          </a:prstGeom>
        </p:spPr>
      </p:pic>
      <p:pic>
        <p:nvPicPr>
          <p:cNvPr id="25" name="Imagen 24">
            <a:extLst>
              <a:ext uri="{FF2B5EF4-FFF2-40B4-BE49-F238E27FC236}">
                <a16:creationId xmlns:a16="http://schemas.microsoft.com/office/drawing/2014/main" id="{A51EE277-F62A-9A42-81AB-FB0FD26269D1}"/>
              </a:ext>
            </a:extLst>
          </p:cNvPr>
          <p:cNvPicPr>
            <a:picLocks noChangeAspect="1"/>
          </p:cNvPicPr>
          <p:nvPr/>
        </p:nvPicPr>
        <p:blipFill>
          <a:blip r:embed="rId11"/>
          <a:stretch>
            <a:fillRect/>
          </a:stretch>
        </p:blipFill>
        <p:spPr>
          <a:xfrm>
            <a:off x="7092094" y="5000191"/>
            <a:ext cx="1886000" cy="1628819"/>
          </a:xfrm>
          <a:prstGeom prst="rect">
            <a:avLst/>
          </a:prstGeom>
        </p:spPr>
      </p:pic>
      <p:pic>
        <p:nvPicPr>
          <p:cNvPr id="26" name="Imagen 25">
            <a:extLst>
              <a:ext uri="{FF2B5EF4-FFF2-40B4-BE49-F238E27FC236}">
                <a16:creationId xmlns:a16="http://schemas.microsoft.com/office/drawing/2014/main" id="{FD2E6F29-D547-784F-8FD9-3E1B97EDDA8D}"/>
              </a:ext>
            </a:extLst>
          </p:cNvPr>
          <p:cNvPicPr>
            <a:picLocks noChangeAspect="1"/>
          </p:cNvPicPr>
          <p:nvPr/>
        </p:nvPicPr>
        <p:blipFill>
          <a:blip r:embed="rId12"/>
          <a:stretch>
            <a:fillRect/>
          </a:stretch>
        </p:blipFill>
        <p:spPr>
          <a:xfrm>
            <a:off x="3206194" y="5494718"/>
            <a:ext cx="2889806" cy="1241172"/>
          </a:xfrm>
          <a:prstGeom prst="rect">
            <a:avLst/>
          </a:prstGeom>
        </p:spPr>
      </p:pic>
    </p:spTree>
    <p:extLst>
      <p:ext uri="{BB962C8B-B14F-4D97-AF65-F5344CB8AC3E}">
        <p14:creationId xmlns:p14="http://schemas.microsoft.com/office/powerpoint/2010/main" val="1486143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Migraciones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5" name="CuadroTexto 4">
            <a:extLst>
              <a:ext uri="{FF2B5EF4-FFF2-40B4-BE49-F238E27FC236}">
                <a16:creationId xmlns:a16="http://schemas.microsoft.com/office/drawing/2014/main" id="{2C539406-1CA3-8548-9E35-C84F2E4BB4A3}"/>
              </a:ext>
            </a:extLst>
          </p:cNvPr>
          <p:cNvSpPr txBox="1"/>
          <p:nvPr/>
        </p:nvSpPr>
        <p:spPr>
          <a:xfrm>
            <a:off x="4572000" y="1613647"/>
            <a:ext cx="1670714" cy="646331"/>
          </a:xfrm>
          <a:prstGeom prst="rect">
            <a:avLst/>
          </a:prstGeom>
          <a:noFill/>
        </p:spPr>
        <p:txBody>
          <a:bodyPr wrap="none" rtlCol="0">
            <a:spAutoFit/>
          </a:bodyPr>
          <a:lstStyle/>
          <a:p>
            <a:r>
              <a:rPr lang="es-CO" dirty="0"/>
              <a:t>Tipos de datos</a:t>
            </a:r>
          </a:p>
          <a:p>
            <a:endParaRPr lang="es-CO" dirty="0"/>
          </a:p>
        </p:txBody>
      </p:sp>
      <p:sp>
        <p:nvSpPr>
          <p:cNvPr id="6" name="CuadroTexto 5">
            <a:extLst>
              <a:ext uri="{FF2B5EF4-FFF2-40B4-BE49-F238E27FC236}">
                <a16:creationId xmlns:a16="http://schemas.microsoft.com/office/drawing/2014/main" id="{3A7CBC2B-9820-CD46-8442-36F4E7390628}"/>
              </a:ext>
            </a:extLst>
          </p:cNvPr>
          <p:cNvSpPr txBox="1"/>
          <p:nvPr/>
        </p:nvSpPr>
        <p:spPr>
          <a:xfrm>
            <a:off x="113806" y="2005358"/>
            <a:ext cx="12078194" cy="5632311"/>
          </a:xfrm>
          <a:prstGeom prst="rect">
            <a:avLst/>
          </a:prstGeom>
          <a:noFill/>
        </p:spPr>
        <p:txBody>
          <a:bodyPr wrap="square" rtlCol="0">
            <a:spAutoFit/>
          </a:bodyPr>
          <a:lstStyle/>
          <a:p>
            <a:pPr marL="342900" indent="-342900">
              <a:buFont typeface="+mj-lt"/>
              <a:buAutoNum type="arabicPeriod"/>
            </a:pPr>
            <a:r>
              <a:rPr lang="es-CO" sz="1600" dirty="0"/>
              <a:t>$table-&gt;increments('id’);  // Tipo auto incremental llave primaria.</a:t>
            </a:r>
            <a:br>
              <a:rPr lang="es-CO" sz="1600" dirty="0"/>
            </a:br>
            <a:endParaRPr lang="es-CO" sz="1600" dirty="0"/>
          </a:p>
          <a:p>
            <a:pPr marL="342900" indent="-342900">
              <a:buFont typeface="+mj-lt"/>
              <a:buAutoNum type="arabicPeriod"/>
            </a:pPr>
            <a:r>
              <a:rPr lang="es-CO" sz="1600" dirty="0"/>
              <a:t>$table-&gt;integer(‘institucion_id')-&gt;unsigned() ;// llave foranea por convencion en laravel primero se debe pasar el nombre de la tabla que se referencia y luego id  version 5.5.* </a:t>
            </a:r>
          </a:p>
          <a:p>
            <a:pPr marL="342900" indent="-342900">
              <a:buFont typeface="+mj-lt"/>
              <a:buAutoNum type="arabicPeriod"/>
            </a:pPr>
            <a:endParaRPr lang="es-CO" sz="1600" dirty="0"/>
          </a:p>
          <a:p>
            <a:pPr marL="342900" indent="-342900">
              <a:buFont typeface="+mj-lt"/>
              <a:buAutoNum type="arabicPeriod"/>
            </a:pPr>
            <a:r>
              <a:rPr lang="es-CO" sz="1600" dirty="0"/>
              <a:t> $table-&gt;unsignedBigInteger('institucion_id’); // version 5.8</a:t>
            </a:r>
          </a:p>
          <a:p>
            <a:pPr marL="342900" indent="-342900">
              <a:buFont typeface="+mj-lt"/>
              <a:buAutoNum type="arabicPeriod"/>
            </a:pPr>
            <a:endParaRPr lang="es-CO" sz="1600" dirty="0"/>
          </a:p>
          <a:p>
            <a:pPr marL="342900" indent="-342900">
              <a:buFont typeface="+mj-lt"/>
              <a:buAutoNum type="arabicPeriod"/>
            </a:pPr>
            <a:r>
              <a:rPr lang="en" sz="1600" dirty="0"/>
              <a:t> $table-&gt;string('email’); // </a:t>
            </a:r>
            <a:r>
              <a:rPr lang="en" sz="1600" dirty="0" err="1"/>
              <a:t>Tipo</a:t>
            </a:r>
            <a:r>
              <a:rPr lang="en" sz="1600" dirty="0"/>
              <a:t> String </a:t>
            </a:r>
          </a:p>
          <a:p>
            <a:pPr marL="342900" indent="-342900">
              <a:buFont typeface="+mj-lt"/>
              <a:buAutoNum type="arabicPeriod"/>
            </a:pPr>
            <a:endParaRPr lang="en" sz="1600" dirty="0"/>
          </a:p>
          <a:p>
            <a:pPr marL="342900" indent="-342900">
              <a:buFont typeface="+mj-lt"/>
              <a:buAutoNum type="arabicPeriod"/>
            </a:pPr>
            <a:r>
              <a:rPr lang="es-CO" sz="1600" dirty="0"/>
              <a:t> $table-&gt;enum('type_User',['tutor_User', 'admin_User' ]); // Una lista de opciones predefinidas.</a:t>
            </a:r>
            <a:br>
              <a:rPr lang="es-CO" sz="1600" dirty="0"/>
            </a:br>
            <a:r>
              <a:rPr lang="es-CO" sz="1600" dirty="0"/>
              <a:t> </a:t>
            </a:r>
          </a:p>
          <a:p>
            <a:pPr marL="342900" indent="-342900">
              <a:buFont typeface="+mj-lt"/>
              <a:buAutoNum type="arabicPeriod"/>
            </a:pPr>
            <a:r>
              <a:rPr lang="es-CO" sz="1600" dirty="0"/>
              <a:t>$table-&gt;foreign(‘institucion_id')-&gt;references(‘id’)-&gt;on(‘institucion’); // referencia de una llave foranea;</a:t>
            </a:r>
          </a:p>
          <a:p>
            <a:pPr marL="342900" indent="-342900">
              <a:buFont typeface="+mj-lt"/>
              <a:buAutoNum type="arabicPeriod"/>
            </a:pPr>
            <a:endParaRPr lang="es-CO" sz="1600" dirty="0"/>
          </a:p>
          <a:p>
            <a:pPr marL="342900" indent="-342900">
              <a:buFont typeface="+mj-lt"/>
              <a:buAutoNum type="arabicPeriod"/>
            </a:pPr>
            <a:r>
              <a:rPr lang="es-CO" sz="1600" dirty="0"/>
              <a:t>$table-&gt;double('precio_base',15 , 2) // tipo de dato double con los parametros del tamaño max y el numero de decimales;</a:t>
            </a:r>
            <a:br>
              <a:rPr lang="es-CO" sz="1600" dirty="0"/>
            </a:br>
            <a:endParaRPr lang="es-CO" sz="1600" dirty="0"/>
          </a:p>
          <a:p>
            <a:pPr marL="342900" indent="-342900">
              <a:buFont typeface="+mj-lt"/>
              <a:buAutoNum type="arabicPeriod"/>
            </a:pPr>
            <a:r>
              <a:rPr lang="fr" sz="1600" dirty="0"/>
              <a:t>$table-&gt;date(‘</a:t>
            </a:r>
            <a:r>
              <a:rPr lang="fr" sz="1600" dirty="0" err="1"/>
              <a:t>fecha_ingreso</a:t>
            </a:r>
            <a:r>
              <a:rPr lang="fr" sz="1600" dirty="0"/>
              <a:t>’) // </a:t>
            </a:r>
            <a:r>
              <a:rPr lang="fr" sz="1600" dirty="0" err="1"/>
              <a:t>Tipo</a:t>
            </a:r>
            <a:r>
              <a:rPr lang="fr" sz="1600" dirty="0"/>
              <a:t> de </a:t>
            </a:r>
            <a:r>
              <a:rPr lang="fr" sz="1600" dirty="0" err="1"/>
              <a:t>dato</a:t>
            </a:r>
            <a:r>
              <a:rPr lang="fr" sz="1600" dirty="0"/>
              <a:t> para las </a:t>
            </a:r>
            <a:r>
              <a:rPr lang="fr" sz="1600" dirty="0" err="1"/>
              <a:t>fechas</a:t>
            </a:r>
            <a:r>
              <a:rPr lang="fr" sz="1600" dirty="0"/>
              <a:t> ;</a:t>
            </a:r>
          </a:p>
          <a:p>
            <a:pPr marL="342900" indent="-342900">
              <a:buFont typeface="+mj-lt"/>
              <a:buAutoNum type="arabicPeriod"/>
            </a:pPr>
            <a:endParaRPr lang="fr" sz="1600" dirty="0"/>
          </a:p>
          <a:p>
            <a:pPr marL="342900" indent="-342900">
              <a:buFont typeface="+mj-lt"/>
              <a:buAutoNum type="arabicPeriod"/>
            </a:pPr>
            <a:r>
              <a:rPr lang="fr" sz="1600" dirty="0"/>
              <a:t>$</a:t>
            </a:r>
            <a:r>
              <a:rPr lang="fr" sz="1600" dirty="0" err="1"/>
              <a:t>rector</a:t>
            </a:r>
            <a:r>
              <a:rPr lang="fr" sz="1600" dirty="0" err="1">
                <a:sym typeface="Wingdings" pitchFamily="2" charset="2"/>
              </a:rPr>
              <a:t>institucion</a:t>
            </a:r>
            <a:r>
              <a:rPr lang="fr" sz="1600" dirty="0">
                <a:sym typeface="Wingdings" pitchFamily="2" charset="2"/>
              </a:rPr>
              <a:t>()-&gt;</a:t>
            </a:r>
            <a:r>
              <a:rPr lang="fr" sz="1600" dirty="0" err="1">
                <a:sym typeface="Wingdings" pitchFamily="2" charset="2"/>
              </a:rPr>
              <a:t>associate</a:t>
            </a:r>
            <a:r>
              <a:rPr lang="fr" sz="1600" dirty="0">
                <a:sym typeface="Wingdings" pitchFamily="2" charset="2"/>
              </a:rPr>
              <a:t>($</a:t>
            </a:r>
            <a:r>
              <a:rPr lang="fr" sz="1600" dirty="0" err="1">
                <a:sym typeface="Wingdings" pitchFamily="2" charset="2"/>
              </a:rPr>
              <a:t>instuticion</a:t>
            </a:r>
            <a:r>
              <a:rPr lang="fr" sz="1600" dirty="0">
                <a:sym typeface="Wingdings" pitchFamily="2" charset="2"/>
              </a:rPr>
              <a:t>-&gt;id)</a:t>
            </a:r>
            <a:br>
              <a:rPr lang="es-CO" dirty="0"/>
            </a:br>
            <a:endParaRPr lang="es-CO" dirty="0"/>
          </a:p>
          <a:p>
            <a:pPr marL="342900" indent="-342900">
              <a:buFont typeface="+mj-lt"/>
              <a:buAutoNum type="arabicPeriod"/>
            </a:pPr>
            <a:endParaRPr lang="es-CO" dirty="0"/>
          </a:p>
          <a:p>
            <a:pPr marL="342900" indent="-342900">
              <a:buFont typeface="+mj-lt"/>
              <a:buAutoNum type="arabicPeriod"/>
            </a:pPr>
            <a:endParaRPr lang="es-CO" dirty="0"/>
          </a:p>
          <a:p>
            <a:pPr marL="342900" indent="-342900">
              <a:buFont typeface="+mj-lt"/>
              <a:buAutoNum type="arabicPeriod"/>
            </a:pPr>
            <a:endParaRPr lang="es-CO" dirty="0"/>
          </a:p>
        </p:txBody>
      </p:sp>
    </p:spTree>
    <p:extLst>
      <p:ext uri="{BB962C8B-B14F-4D97-AF65-F5344CB8AC3E}">
        <p14:creationId xmlns:p14="http://schemas.microsoft.com/office/powerpoint/2010/main" val="228112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Migraciones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5" name="CuadroTexto 4">
            <a:extLst>
              <a:ext uri="{FF2B5EF4-FFF2-40B4-BE49-F238E27FC236}">
                <a16:creationId xmlns:a16="http://schemas.microsoft.com/office/drawing/2014/main" id="{2C539406-1CA3-8548-9E35-C84F2E4BB4A3}"/>
              </a:ext>
            </a:extLst>
          </p:cNvPr>
          <p:cNvSpPr txBox="1"/>
          <p:nvPr/>
        </p:nvSpPr>
        <p:spPr>
          <a:xfrm>
            <a:off x="4103915" y="1550430"/>
            <a:ext cx="3025187" cy="369332"/>
          </a:xfrm>
          <a:prstGeom prst="rect">
            <a:avLst/>
          </a:prstGeom>
          <a:noFill/>
        </p:spPr>
        <p:txBody>
          <a:bodyPr wrap="none" rtlCol="0">
            <a:spAutoFit/>
          </a:bodyPr>
          <a:lstStyle/>
          <a:p>
            <a:r>
              <a:rPr lang="es-CO" dirty="0"/>
              <a:t>Llaves foraneas laravel 5.8 </a:t>
            </a:r>
          </a:p>
        </p:txBody>
      </p:sp>
      <p:sp>
        <p:nvSpPr>
          <p:cNvPr id="6" name="CuadroTexto 5">
            <a:extLst>
              <a:ext uri="{FF2B5EF4-FFF2-40B4-BE49-F238E27FC236}">
                <a16:creationId xmlns:a16="http://schemas.microsoft.com/office/drawing/2014/main" id="{3A7CBC2B-9820-CD46-8442-36F4E7390628}"/>
              </a:ext>
            </a:extLst>
          </p:cNvPr>
          <p:cNvSpPr txBox="1"/>
          <p:nvPr/>
        </p:nvSpPr>
        <p:spPr>
          <a:xfrm>
            <a:off x="113806" y="1994109"/>
            <a:ext cx="12078194" cy="1477328"/>
          </a:xfrm>
          <a:prstGeom prst="rect">
            <a:avLst/>
          </a:prstGeom>
          <a:noFill/>
        </p:spPr>
        <p:txBody>
          <a:bodyPr wrap="square" rtlCol="0">
            <a:spAutoFit/>
          </a:bodyPr>
          <a:lstStyle/>
          <a:p>
            <a:br>
              <a:rPr lang="es-CO" dirty="0"/>
            </a:br>
            <a:endParaRPr lang="es-CO" dirty="0"/>
          </a:p>
          <a:p>
            <a:pPr marL="342900" indent="-342900">
              <a:buFont typeface="+mj-lt"/>
              <a:buAutoNum type="arabicPeriod"/>
            </a:pPr>
            <a:endParaRPr lang="es-CO" dirty="0"/>
          </a:p>
          <a:p>
            <a:pPr marL="342900" indent="-342900">
              <a:buFont typeface="+mj-lt"/>
              <a:buAutoNum type="arabicPeriod"/>
            </a:pPr>
            <a:endParaRPr lang="es-CO" dirty="0"/>
          </a:p>
          <a:p>
            <a:pPr marL="342900" indent="-342900">
              <a:buFont typeface="+mj-lt"/>
              <a:buAutoNum type="arabicPeriod"/>
            </a:pPr>
            <a:endParaRPr lang="es-CO" dirty="0"/>
          </a:p>
        </p:txBody>
      </p:sp>
      <p:pic>
        <p:nvPicPr>
          <p:cNvPr id="3" name="Imagen 2">
            <a:extLst>
              <a:ext uri="{FF2B5EF4-FFF2-40B4-BE49-F238E27FC236}">
                <a16:creationId xmlns:a16="http://schemas.microsoft.com/office/drawing/2014/main" id="{7AB06674-8F1C-004D-8962-4B86D252DBCB}"/>
              </a:ext>
            </a:extLst>
          </p:cNvPr>
          <p:cNvPicPr>
            <a:picLocks noChangeAspect="1"/>
          </p:cNvPicPr>
          <p:nvPr/>
        </p:nvPicPr>
        <p:blipFill>
          <a:blip r:embed="rId3"/>
          <a:stretch>
            <a:fillRect/>
          </a:stretch>
        </p:blipFill>
        <p:spPr>
          <a:xfrm>
            <a:off x="445793" y="2352222"/>
            <a:ext cx="11277600" cy="4330700"/>
          </a:xfrm>
          <a:prstGeom prst="rect">
            <a:avLst/>
          </a:prstGeom>
        </p:spPr>
      </p:pic>
    </p:spTree>
    <p:extLst>
      <p:ext uri="{BB962C8B-B14F-4D97-AF65-F5344CB8AC3E}">
        <p14:creationId xmlns:p14="http://schemas.microsoft.com/office/powerpoint/2010/main" val="33451702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Migraciones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5" name="CuadroTexto 4">
            <a:extLst>
              <a:ext uri="{FF2B5EF4-FFF2-40B4-BE49-F238E27FC236}">
                <a16:creationId xmlns:a16="http://schemas.microsoft.com/office/drawing/2014/main" id="{2C539406-1CA3-8548-9E35-C84F2E4BB4A3}"/>
              </a:ext>
            </a:extLst>
          </p:cNvPr>
          <p:cNvSpPr txBox="1"/>
          <p:nvPr/>
        </p:nvSpPr>
        <p:spPr>
          <a:xfrm>
            <a:off x="4742744" y="1600877"/>
            <a:ext cx="1353256" cy="369332"/>
          </a:xfrm>
          <a:prstGeom prst="rect">
            <a:avLst/>
          </a:prstGeom>
          <a:noFill/>
        </p:spPr>
        <p:txBody>
          <a:bodyPr wrap="none" rtlCol="0">
            <a:spAutoFit/>
          </a:bodyPr>
          <a:lstStyle/>
          <a:p>
            <a:r>
              <a:rPr lang="es-CO" dirty="0"/>
              <a:t>Adicionales</a:t>
            </a:r>
          </a:p>
        </p:txBody>
      </p:sp>
      <p:sp>
        <p:nvSpPr>
          <p:cNvPr id="6" name="CuadroTexto 5">
            <a:extLst>
              <a:ext uri="{FF2B5EF4-FFF2-40B4-BE49-F238E27FC236}">
                <a16:creationId xmlns:a16="http://schemas.microsoft.com/office/drawing/2014/main" id="{3A7CBC2B-9820-CD46-8442-36F4E7390628}"/>
              </a:ext>
            </a:extLst>
          </p:cNvPr>
          <p:cNvSpPr txBox="1"/>
          <p:nvPr/>
        </p:nvSpPr>
        <p:spPr>
          <a:xfrm>
            <a:off x="425778" y="2289256"/>
            <a:ext cx="11568998" cy="3970318"/>
          </a:xfrm>
          <a:prstGeom prst="rect">
            <a:avLst/>
          </a:prstGeom>
          <a:noFill/>
        </p:spPr>
        <p:txBody>
          <a:bodyPr wrap="square" rtlCol="0">
            <a:spAutoFit/>
          </a:bodyPr>
          <a:lstStyle/>
          <a:p>
            <a:pPr marL="342900" indent="-342900">
              <a:buFont typeface="+mj-lt"/>
              <a:buAutoNum type="arabicPeriod"/>
            </a:pPr>
            <a:r>
              <a:rPr lang="es-CO" dirty="0"/>
              <a:t>…-&gt;nullable(); //Permite agregar la cualidad de que un campo podrá ser nulo.</a:t>
            </a:r>
            <a:br>
              <a:rPr lang="es-CO" dirty="0"/>
            </a:br>
            <a:endParaRPr lang="es-CO" dirty="0"/>
          </a:p>
          <a:p>
            <a:pPr marL="342900" indent="-342900">
              <a:buFont typeface="+mj-lt"/>
              <a:buAutoNum type="arabicPeriod"/>
            </a:pPr>
            <a:r>
              <a:rPr lang="es-CO" dirty="0"/>
              <a:t>… -&gt;deafult(‘usuario’); Permite establecer que este campo tendra un campo por defecto, muy util en los tipos de datos enum.</a:t>
            </a:r>
            <a:br>
              <a:rPr lang="es-CO" dirty="0"/>
            </a:br>
            <a:endParaRPr lang="es-CO" dirty="0"/>
          </a:p>
          <a:p>
            <a:pPr marL="342900" indent="-342900">
              <a:buFont typeface="+mj-lt"/>
              <a:buAutoNum type="arabicPeriod"/>
            </a:pPr>
            <a:r>
              <a:rPr lang="es-CO" dirty="0"/>
              <a:t>…-&gt;unsigned(); // Requisito para cuando se va a establecer que ese campo sera una llave foreanea.</a:t>
            </a:r>
            <a:br>
              <a:rPr lang="es-CO" dirty="0"/>
            </a:br>
            <a:endParaRPr lang="es-CO" dirty="0"/>
          </a:p>
          <a:p>
            <a:pPr marL="342900" indent="-342900">
              <a:buFont typeface="+mj-lt"/>
              <a:buAutoNum type="arabicPeriod"/>
            </a:pPr>
            <a:r>
              <a:rPr lang="es-CO" dirty="0"/>
              <a:t>… -&gt;unique(); // Permite definir que este campo será unico y que no podra ser repetible como por ejemplo el email de los usuarios o su número de cedula.</a:t>
            </a:r>
            <a:br>
              <a:rPr lang="es-CO" dirty="0"/>
            </a:br>
            <a:endParaRPr lang="es-CO" dirty="0"/>
          </a:p>
          <a:p>
            <a:pPr marL="342900" indent="-342900">
              <a:buFont typeface="+mj-lt"/>
              <a:buAutoNum type="arabicPeriod"/>
            </a:pPr>
            <a:r>
              <a:rPr lang="es-CO" dirty="0"/>
              <a:t>…-&gt;onDelete('cascade’); // Permite establecer que al eliminarse el dato al que referencia x llave foranea, se eliminara todo lo que contenga esta llave foreanea. Ejemplo: Si elimino un usuario se eliminaran todas las compras que el haya realizado. Esto para poder mantener la integridad de los datos.</a:t>
            </a:r>
          </a:p>
          <a:p>
            <a:pPr marL="342900" indent="-342900">
              <a:buFont typeface="+mj-lt"/>
              <a:buAutoNum type="arabicPeriod"/>
            </a:pPr>
            <a:endParaRPr lang="es-CO" dirty="0"/>
          </a:p>
        </p:txBody>
      </p:sp>
    </p:spTree>
    <p:extLst>
      <p:ext uri="{BB962C8B-B14F-4D97-AF65-F5344CB8AC3E}">
        <p14:creationId xmlns:p14="http://schemas.microsoft.com/office/powerpoint/2010/main" val="2865838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Modelos.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2117906" y="1420466"/>
            <a:ext cx="7956187" cy="461665"/>
          </a:xfrm>
          <a:prstGeom prst="rect">
            <a:avLst/>
          </a:prstGeom>
          <a:noFill/>
        </p:spPr>
        <p:txBody>
          <a:bodyPr wrap="square" rtlCol="0">
            <a:spAutoFit/>
          </a:bodyPr>
          <a:lstStyle/>
          <a:p>
            <a:r>
              <a:rPr lang="es-CO" sz="2400" dirty="0">
                <a:hlinkClick r:id="rId3">
                  <a:extLst>
                    <a:ext uri="{A12FA001-AC4F-418D-AE19-62706E023703}">
                      <ahyp:hlinkClr xmlns:ahyp="http://schemas.microsoft.com/office/drawing/2018/hyperlinkcolor" val="tx"/>
                    </a:ext>
                  </a:extLst>
                </a:hlinkClick>
              </a:rPr>
              <a:t>https://docs.laraveles.com/docs/5.5/eloquent</a:t>
            </a:r>
            <a:endParaRPr lang="es-CO" sz="2400" dirty="0"/>
          </a:p>
        </p:txBody>
      </p:sp>
      <p:sp>
        <p:nvSpPr>
          <p:cNvPr id="8" name="CuadroTexto 7">
            <a:extLst>
              <a:ext uri="{FF2B5EF4-FFF2-40B4-BE49-F238E27FC236}">
                <a16:creationId xmlns:a16="http://schemas.microsoft.com/office/drawing/2014/main" id="{8D58E263-078F-8A4E-96DA-CC063E063E43}"/>
              </a:ext>
            </a:extLst>
          </p:cNvPr>
          <p:cNvSpPr txBox="1"/>
          <p:nvPr/>
        </p:nvSpPr>
        <p:spPr>
          <a:xfrm>
            <a:off x="129092" y="2119256"/>
            <a:ext cx="11790381" cy="7109639"/>
          </a:xfrm>
          <a:prstGeom prst="rect">
            <a:avLst/>
          </a:prstGeom>
          <a:noFill/>
        </p:spPr>
        <p:txBody>
          <a:bodyPr wrap="square" rtlCol="0">
            <a:spAutoFit/>
          </a:bodyPr>
          <a:lstStyle/>
          <a:p>
            <a:r>
              <a:rPr lang="es-CO" sz="2400" dirty="0"/>
              <a:t>El ORM Eloquent que incluye Laravel provee una bonita y sencilla implementación de Registro Activo para trabajar con la base de datos. Cada tabla de la base de datos tiene un "Modelo" que se utiliza para interactuar con dicha tabla. Los modelos permiten consultar datos de las tablas, así como insertar nuevos elementos en ellas.</a:t>
            </a:r>
          </a:p>
          <a:p>
            <a:endParaRPr lang="es-CO" dirty="0"/>
          </a:p>
          <a:p>
            <a:endParaRPr lang="es-CO" dirty="0"/>
          </a:p>
          <a:p>
            <a:r>
              <a:rPr lang="es-CO" dirty="0"/>
              <a:t>$ php artisan make:model [nombre_modelo]</a:t>
            </a:r>
          </a:p>
          <a:p>
            <a:endParaRPr lang="es-CO" dirty="0"/>
          </a:p>
          <a:p>
            <a:r>
              <a:rPr lang="es-CO" dirty="0"/>
              <a:t>Valores dentro de las tablas:</a:t>
            </a:r>
          </a:p>
          <a:p>
            <a:r>
              <a:rPr lang="es-CO" dirty="0"/>
              <a:t>	protected $table = ‘institucion’; </a:t>
            </a:r>
            <a:br>
              <a:rPr lang="es-CO" dirty="0"/>
            </a:br>
            <a:endParaRPr lang="es-CO" dirty="0"/>
          </a:p>
          <a:p>
            <a:r>
              <a:rPr lang="es-CO" dirty="0"/>
              <a:t>	protected $fillable=[‘[campo1]’, ‘[campo2]’, … , ‘[campo-n]’];</a:t>
            </a:r>
            <a:br>
              <a:rPr lang="es-CO" dirty="0"/>
            </a:br>
            <a:endParaRPr lang="es-CO" dirty="0"/>
          </a:p>
          <a:p>
            <a:r>
              <a:rPr lang="es-CO" dirty="0"/>
              <a:t>	protected $primary_key=‘id_Institucion’; // Opcional si el valor de la primary key es diferente a ‘id’</a:t>
            </a:r>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p:txBody>
      </p:sp>
    </p:spTree>
    <p:extLst>
      <p:ext uri="{BB962C8B-B14F-4D97-AF65-F5344CB8AC3E}">
        <p14:creationId xmlns:p14="http://schemas.microsoft.com/office/powerpoint/2010/main" val="3498722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Modelos.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2117906" y="1420466"/>
            <a:ext cx="7956187" cy="461665"/>
          </a:xfrm>
          <a:prstGeom prst="rect">
            <a:avLst/>
          </a:prstGeom>
          <a:noFill/>
        </p:spPr>
        <p:txBody>
          <a:bodyPr wrap="square" rtlCol="0">
            <a:spAutoFit/>
          </a:bodyPr>
          <a:lstStyle/>
          <a:p>
            <a:r>
              <a:rPr lang="es-CO" sz="2400" dirty="0">
                <a:hlinkClick r:id="rId3">
                  <a:extLst>
                    <a:ext uri="{A12FA001-AC4F-418D-AE19-62706E023703}">
                      <ahyp:hlinkClr xmlns:ahyp="http://schemas.microsoft.com/office/drawing/2018/hyperlinkcolor" val="tx"/>
                    </a:ext>
                  </a:extLst>
                </a:hlinkClick>
              </a:rPr>
              <a:t>https://docs.laraveles.com/docs/5.5/eloquent</a:t>
            </a:r>
            <a:endParaRPr lang="es-CO" sz="2400" dirty="0"/>
          </a:p>
        </p:txBody>
      </p:sp>
      <p:sp>
        <p:nvSpPr>
          <p:cNvPr id="8" name="CuadroTexto 7">
            <a:extLst>
              <a:ext uri="{FF2B5EF4-FFF2-40B4-BE49-F238E27FC236}">
                <a16:creationId xmlns:a16="http://schemas.microsoft.com/office/drawing/2014/main" id="{8D58E263-078F-8A4E-96DA-CC063E063E43}"/>
              </a:ext>
            </a:extLst>
          </p:cNvPr>
          <p:cNvSpPr txBox="1"/>
          <p:nvPr/>
        </p:nvSpPr>
        <p:spPr>
          <a:xfrm>
            <a:off x="129092" y="2119256"/>
            <a:ext cx="11790381" cy="2862322"/>
          </a:xfrm>
          <a:prstGeom prst="rect">
            <a:avLst/>
          </a:prstGeom>
          <a:noFill/>
        </p:spPr>
        <p:txBody>
          <a:bodyPr wrap="square" rtlCol="0">
            <a:spAutoFit/>
          </a:bodyPr>
          <a:lstStyle/>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a:p>
            <a:endParaRPr lang="es-CO" dirty="0"/>
          </a:p>
        </p:txBody>
      </p:sp>
      <p:pic>
        <p:nvPicPr>
          <p:cNvPr id="5" name="Imagen 4">
            <a:extLst>
              <a:ext uri="{FF2B5EF4-FFF2-40B4-BE49-F238E27FC236}">
                <a16:creationId xmlns:a16="http://schemas.microsoft.com/office/drawing/2014/main" id="{9B949E88-B8FA-3144-9CE1-8533659AB021}"/>
              </a:ext>
            </a:extLst>
          </p:cNvPr>
          <p:cNvPicPr>
            <a:picLocks noChangeAspect="1"/>
          </p:cNvPicPr>
          <p:nvPr/>
        </p:nvPicPr>
        <p:blipFill>
          <a:blip r:embed="rId4"/>
          <a:stretch>
            <a:fillRect/>
          </a:stretch>
        </p:blipFill>
        <p:spPr>
          <a:xfrm>
            <a:off x="258183" y="2077081"/>
            <a:ext cx="11532198" cy="4628682"/>
          </a:xfrm>
          <a:prstGeom prst="rect">
            <a:avLst/>
          </a:prstGeom>
        </p:spPr>
      </p:pic>
    </p:spTree>
    <p:extLst>
      <p:ext uri="{BB962C8B-B14F-4D97-AF65-F5344CB8AC3E}">
        <p14:creationId xmlns:p14="http://schemas.microsoft.com/office/powerpoint/2010/main" val="7204920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Relaciones.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1075766" y="1420466"/>
            <a:ext cx="8998328" cy="461665"/>
          </a:xfrm>
          <a:prstGeom prst="rect">
            <a:avLst/>
          </a:prstGeom>
          <a:noFill/>
        </p:spPr>
        <p:txBody>
          <a:bodyPr wrap="square" rtlCol="0">
            <a:spAutoFit/>
          </a:bodyPr>
          <a:lstStyle/>
          <a:p>
            <a:r>
              <a:rPr lang="es-CO" sz="2400" dirty="0">
                <a:hlinkClick r:id="rId3"/>
              </a:rPr>
              <a:t>https://docs.laraveles.com/docs/5.5/eloquent-relationships</a:t>
            </a:r>
            <a:endParaRPr lang="es-CO" sz="2400" dirty="0"/>
          </a:p>
        </p:txBody>
      </p:sp>
      <p:sp>
        <p:nvSpPr>
          <p:cNvPr id="8" name="CuadroTexto 7">
            <a:extLst>
              <a:ext uri="{FF2B5EF4-FFF2-40B4-BE49-F238E27FC236}">
                <a16:creationId xmlns:a16="http://schemas.microsoft.com/office/drawing/2014/main" id="{8D58E263-078F-8A4E-96DA-CC063E063E43}"/>
              </a:ext>
            </a:extLst>
          </p:cNvPr>
          <p:cNvSpPr txBox="1"/>
          <p:nvPr/>
        </p:nvSpPr>
        <p:spPr>
          <a:xfrm>
            <a:off x="129092" y="2119257"/>
            <a:ext cx="7358229" cy="1200329"/>
          </a:xfrm>
          <a:prstGeom prst="rect">
            <a:avLst/>
          </a:prstGeom>
          <a:noFill/>
        </p:spPr>
        <p:txBody>
          <a:bodyPr wrap="square" rtlCol="0">
            <a:spAutoFit/>
          </a:bodyPr>
          <a:lstStyle/>
          <a:p>
            <a:pPr marL="285750" indent="-285750">
              <a:buFont typeface="Arial" panose="020B0604020202020204" pitchFamily="34" charset="0"/>
              <a:buChar char="•"/>
            </a:pPr>
            <a:r>
              <a:rPr lang="es-CO" dirty="0"/>
              <a:t>Uno a uno.</a:t>
            </a:r>
          </a:p>
          <a:p>
            <a:pPr marL="742950" lvl="1" indent="-285750">
              <a:buFont typeface="Arial" panose="020B0604020202020204" pitchFamily="34" charset="0"/>
              <a:buChar char="•"/>
            </a:pPr>
            <a:endParaRPr lang="es-CO" dirty="0"/>
          </a:p>
          <a:p>
            <a:r>
              <a:rPr lang="es-CO" dirty="0"/>
              <a:t>	public function [nombre_funcion](){</a:t>
            </a:r>
          </a:p>
          <a:p>
            <a:r>
              <a:rPr lang="es-CO" dirty="0"/>
              <a:t>		return $this-&gt;hasOne([clase],[nombre_llave_foranea]);</a:t>
            </a:r>
          </a:p>
        </p:txBody>
      </p:sp>
      <p:sp>
        <p:nvSpPr>
          <p:cNvPr id="9" name="CuadroTexto 8">
            <a:extLst>
              <a:ext uri="{FF2B5EF4-FFF2-40B4-BE49-F238E27FC236}">
                <a16:creationId xmlns:a16="http://schemas.microsoft.com/office/drawing/2014/main" id="{0064AA8C-18D6-234D-92DC-8E47A6ED054D}"/>
              </a:ext>
            </a:extLst>
          </p:cNvPr>
          <p:cNvSpPr txBox="1"/>
          <p:nvPr/>
        </p:nvSpPr>
        <p:spPr>
          <a:xfrm>
            <a:off x="272526" y="3888525"/>
            <a:ext cx="6504791" cy="1200329"/>
          </a:xfrm>
          <a:prstGeom prst="rect">
            <a:avLst/>
          </a:prstGeom>
          <a:noFill/>
        </p:spPr>
        <p:txBody>
          <a:bodyPr wrap="square" rtlCol="0">
            <a:spAutoFit/>
          </a:bodyPr>
          <a:lstStyle/>
          <a:p>
            <a:pPr marL="285750" indent="-285750">
              <a:buFont typeface="Arial" panose="020B0604020202020204" pitchFamily="34" charset="0"/>
              <a:buChar char="•"/>
            </a:pPr>
            <a:r>
              <a:rPr lang="es-CO" dirty="0"/>
              <a:t>Uno a uno (Inversa).</a:t>
            </a:r>
          </a:p>
          <a:p>
            <a:pPr lvl="1"/>
            <a:r>
              <a:rPr lang="es-CO" dirty="0"/>
              <a:t>public function [nombre_funcion](){</a:t>
            </a:r>
          </a:p>
          <a:p>
            <a:pPr lvl="1"/>
            <a:r>
              <a:rPr lang="es-CO" dirty="0"/>
              <a:t>	return $this-&gt;belongsTo([clase]);</a:t>
            </a:r>
          </a:p>
          <a:p>
            <a:pPr lvl="1"/>
            <a:r>
              <a:rPr lang="es-CO" dirty="0"/>
              <a:t>}</a:t>
            </a:r>
          </a:p>
        </p:txBody>
      </p:sp>
    </p:spTree>
    <p:extLst>
      <p:ext uri="{BB962C8B-B14F-4D97-AF65-F5344CB8AC3E}">
        <p14:creationId xmlns:p14="http://schemas.microsoft.com/office/powerpoint/2010/main" val="3234838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Relaciones.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1075766" y="1420466"/>
            <a:ext cx="8998328" cy="461665"/>
          </a:xfrm>
          <a:prstGeom prst="rect">
            <a:avLst/>
          </a:prstGeom>
          <a:noFill/>
        </p:spPr>
        <p:txBody>
          <a:bodyPr wrap="square" rtlCol="0">
            <a:spAutoFit/>
          </a:bodyPr>
          <a:lstStyle/>
          <a:p>
            <a:r>
              <a:rPr lang="es-CO" sz="2400" dirty="0">
                <a:hlinkClick r:id="rId3"/>
              </a:rPr>
              <a:t>https://docs.laraveles.com/docs/5.5/eloquent-relationships</a:t>
            </a:r>
            <a:endParaRPr lang="es-CO" sz="2400" dirty="0"/>
          </a:p>
        </p:txBody>
      </p:sp>
      <p:pic>
        <p:nvPicPr>
          <p:cNvPr id="6" name="Imagen 5">
            <a:extLst>
              <a:ext uri="{FF2B5EF4-FFF2-40B4-BE49-F238E27FC236}">
                <a16:creationId xmlns:a16="http://schemas.microsoft.com/office/drawing/2014/main" id="{2050A5AC-BF1B-9046-9BB9-588211351D59}"/>
              </a:ext>
            </a:extLst>
          </p:cNvPr>
          <p:cNvPicPr>
            <a:picLocks noChangeAspect="1"/>
          </p:cNvPicPr>
          <p:nvPr/>
        </p:nvPicPr>
        <p:blipFill>
          <a:blip r:embed="rId4"/>
          <a:stretch>
            <a:fillRect/>
          </a:stretch>
        </p:blipFill>
        <p:spPr>
          <a:xfrm>
            <a:off x="331194" y="2805753"/>
            <a:ext cx="5314704" cy="3555403"/>
          </a:xfrm>
          <a:prstGeom prst="rect">
            <a:avLst/>
          </a:prstGeom>
        </p:spPr>
      </p:pic>
      <p:sp>
        <p:nvSpPr>
          <p:cNvPr id="9" name="CuadroTexto 8">
            <a:extLst>
              <a:ext uri="{FF2B5EF4-FFF2-40B4-BE49-F238E27FC236}">
                <a16:creationId xmlns:a16="http://schemas.microsoft.com/office/drawing/2014/main" id="{0064AA8C-18D6-234D-92DC-8E47A6ED054D}"/>
              </a:ext>
            </a:extLst>
          </p:cNvPr>
          <p:cNvSpPr txBox="1"/>
          <p:nvPr/>
        </p:nvSpPr>
        <p:spPr>
          <a:xfrm>
            <a:off x="331194" y="2249787"/>
            <a:ext cx="5251759" cy="369332"/>
          </a:xfrm>
          <a:prstGeom prst="rect">
            <a:avLst/>
          </a:prstGeom>
          <a:noFill/>
        </p:spPr>
        <p:txBody>
          <a:bodyPr wrap="none" rtlCol="0">
            <a:spAutoFit/>
          </a:bodyPr>
          <a:lstStyle/>
          <a:p>
            <a:r>
              <a:rPr lang="es-CO" dirty="0"/>
              <a:t>Uno a uno (Inversa) con llave foranea especifica.</a:t>
            </a:r>
          </a:p>
        </p:txBody>
      </p:sp>
      <p:pic>
        <p:nvPicPr>
          <p:cNvPr id="5" name="Imagen 4">
            <a:extLst>
              <a:ext uri="{FF2B5EF4-FFF2-40B4-BE49-F238E27FC236}">
                <a16:creationId xmlns:a16="http://schemas.microsoft.com/office/drawing/2014/main" id="{72AABAA8-2D72-BD42-98D2-DB0367A4CB94}"/>
              </a:ext>
            </a:extLst>
          </p:cNvPr>
          <p:cNvPicPr>
            <a:picLocks noChangeAspect="1"/>
          </p:cNvPicPr>
          <p:nvPr/>
        </p:nvPicPr>
        <p:blipFill rotWithShape="1">
          <a:blip r:embed="rId5"/>
          <a:srcRect r="9816"/>
          <a:stretch/>
        </p:blipFill>
        <p:spPr>
          <a:xfrm>
            <a:off x="331194" y="4315395"/>
            <a:ext cx="5090659" cy="1763970"/>
          </a:xfrm>
          <a:prstGeom prst="rect">
            <a:avLst/>
          </a:prstGeom>
        </p:spPr>
      </p:pic>
      <p:pic>
        <p:nvPicPr>
          <p:cNvPr id="10" name="Imagen 9">
            <a:extLst>
              <a:ext uri="{FF2B5EF4-FFF2-40B4-BE49-F238E27FC236}">
                <a16:creationId xmlns:a16="http://schemas.microsoft.com/office/drawing/2014/main" id="{75FCA1FF-2E37-1748-8CFA-108F402F39D8}"/>
              </a:ext>
            </a:extLst>
          </p:cNvPr>
          <p:cNvPicPr>
            <a:picLocks noChangeAspect="1"/>
          </p:cNvPicPr>
          <p:nvPr/>
        </p:nvPicPr>
        <p:blipFill>
          <a:blip r:embed="rId4"/>
          <a:stretch>
            <a:fillRect/>
          </a:stretch>
        </p:blipFill>
        <p:spPr>
          <a:xfrm>
            <a:off x="6400300" y="2922601"/>
            <a:ext cx="5314704" cy="3555403"/>
          </a:xfrm>
          <a:prstGeom prst="rect">
            <a:avLst/>
          </a:prstGeom>
        </p:spPr>
      </p:pic>
      <p:sp>
        <p:nvSpPr>
          <p:cNvPr id="11" name="CuadroTexto 10">
            <a:extLst>
              <a:ext uri="{FF2B5EF4-FFF2-40B4-BE49-F238E27FC236}">
                <a16:creationId xmlns:a16="http://schemas.microsoft.com/office/drawing/2014/main" id="{47699390-FCC2-7E49-9BE6-E8791DDEF78A}"/>
              </a:ext>
            </a:extLst>
          </p:cNvPr>
          <p:cNvSpPr txBox="1"/>
          <p:nvPr/>
        </p:nvSpPr>
        <p:spPr>
          <a:xfrm>
            <a:off x="6400300" y="2183755"/>
            <a:ext cx="5669780" cy="923330"/>
          </a:xfrm>
          <a:prstGeom prst="rect">
            <a:avLst/>
          </a:prstGeom>
          <a:noFill/>
        </p:spPr>
        <p:txBody>
          <a:bodyPr wrap="square" rtlCol="0">
            <a:spAutoFit/>
          </a:bodyPr>
          <a:lstStyle/>
          <a:p>
            <a:r>
              <a:rPr lang="es-CO" dirty="0"/>
              <a:t>Uno a uno (Inversa) con llave foranea especifica y llave primaria especifica.</a:t>
            </a:r>
          </a:p>
          <a:p>
            <a:r>
              <a:rPr lang="es-CO" dirty="0"/>
              <a:t>.</a:t>
            </a:r>
          </a:p>
        </p:txBody>
      </p:sp>
      <p:pic>
        <p:nvPicPr>
          <p:cNvPr id="12" name="Imagen 11">
            <a:extLst>
              <a:ext uri="{FF2B5EF4-FFF2-40B4-BE49-F238E27FC236}">
                <a16:creationId xmlns:a16="http://schemas.microsoft.com/office/drawing/2014/main" id="{3401E8C9-DCD6-EE48-BF75-E4FC3F884288}"/>
              </a:ext>
            </a:extLst>
          </p:cNvPr>
          <p:cNvPicPr>
            <a:picLocks noChangeAspect="1"/>
          </p:cNvPicPr>
          <p:nvPr/>
        </p:nvPicPr>
        <p:blipFill>
          <a:blip r:embed="rId6"/>
          <a:stretch>
            <a:fillRect/>
          </a:stretch>
        </p:blipFill>
        <p:spPr>
          <a:xfrm>
            <a:off x="6560461" y="4476103"/>
            <a:ext cx="4770344" cy="1807397"/>
          </a:xfrm>
          <a:prstGeom prst="rect">
            <a:avLst/>
          </a:prstGeom>
        </p:spPr>
      </p:pic>
    </p:spTree>
    <p:extLst>
      <p:ext uri="{BB962C8B-B14F-4D97-AF65-F5344CB8AC3E}">
        <p14:creationId xmlns:p14="http://schemas.microsoft.com/office/powerpoint/2010/main" val="645179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Relaciones.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1075766" y="1420466"/>
            <a:ext cx="8998328" cy="461665"/>
          </a:xfrm>
          <a:prstGeom prst="rect">
            <a:avLst/>
          </a:prstGeom>
          <a:noFill/>
        </p:spPr>
        <p:txBody>
          <a:bodyPr wrap="square" rtlCol="0">
            <a:spAutoFit/>
          </a:bodyPr>
          <a:lstStyle/>
          <a:p>
            <a:r>
              <a:rPr lang="es-CO" sz="2400" dirty="0">
                <a:hlinkClick r:id="rId3"/>
              </a:rPr>
              <a:t>https://docs.laraveles.com/docs/5.5/eloquent-relationships</a:t>
            </a:r>
            <a:endParaRPr lang="es-CO" sz="2400" dirty="0"/>
          </a:p>
        </p:txBody>
      </p:sp>
      <p:sp>
        <p:nvSpPr>
          <p:cNvPr id="9" name="CuadroTexto 8">
            <a:extLst>
              <a:ext uri="{FF2B5EF4-FFF2-40B4-BE49-F238E27FC236}">
                <a16:creationId xmlns:a16="http://schemas.microsoft.com/office/drawing/2014/main" id="{0064AA8C-18D6-234D-92DC-8E47A6ED054D}"/>
              </a:ext>
            </a:extLst>
          </p:cNvPr>
          <p:cNvSpPr txBox="1"/>
          <p:nvPr/>
        </p:nvSpPr>
        <p:spPr>
          <a:xfrm>
            <a:off x="331194" y="2249787"/>
            <a:ext cx="1619354" cy="369332"/>
          </a:xfrm>
          <a:prstGeom prst="rect">
            <a:avLst/>
          </a:prstGeom>
          <a:noFill/>
        </p:spPr>
        <p:txBody>
          <a:bodyPr wrap="none" rtlCol="0">
            <a:spAutoFit/>
          </a:bodyPr>
          <a:lstStyle/>
          <a:p>
            <a:r>
              <a:rPr lang="es-CO" dirty="0"/>
              <a:t>Uno a muchos</a:t>
            </a:r>
          </a:p>
        </p:txBody>
      </p:sp>
      <p:sp>
        <p:nvSpPr>
          <p:cNvPr id="11" name="CuadroTexto 10">
            <a:extLst>
              <a:ext uri="{FF2B5EF4-FFF2-40B4-BE49-F238E27FC236}">
                <a16:creationId xmlns:a16="http://schemas.microsoft.com/office/drawing/2014/main" id="{47699390-FCC2-7E49-9BE6-E8791DDEF78A}"/>
              </a:ext>
            </a:extLst>
          </p:cNvPr>
          <p:cNvSpPr txBox="1"/>
          <p:nvPr/>
        </p:nvSpPr>
        <p:spPr>
          <a:xfrm>
            <a:off x="6400300" y="2183755"/>
            <a:ext cx="5669780" cy="369332"/>
          </a:xfrm>
          <a:prstGeom prst="rect">
            <a:avLst/>
          </a:prstGeom>
          <a:noFill/>
        </p:spPr>
        <p:txBody>
          <a:bodyPr wrap="square" rtlCol="0">
            <a:spAutoFit/>
          </a:bodyPr>
          <a:lstStyle/>
          <a:p>
            <a:r>
              <a:rPr lang="es-CO" dirty="0"/>
              <a:t>Uno a muchos llave foranea especifica .</a:t>
            </a:r>
          </a:p>
        </p:txBody>
      </p:sp>
      <p:pic>
        <p:nvPicPr>
          <p:cNvPr id="3" name="Imagen 2">
            <a:extLst>
              <a:ext uri="{FF2B5EF4-FFF2-40B4-BE49-F238E27FC236}">
                <a16:creationId xmlns:a16="http://schemas.microsoft.com/office/drawing/2014/main" id="{D8BD4597-F19B-1647-9D00-3DFFABDCA28D}"/>
              </a:ext>
            </a:extLst>
          </p:cNvPr>
          <p:cNvPicPr>
            <a:picLocks noChangeAspect="1"/>
          </p:cNvPicPr>
          <p:nvPr/>
        </p:nvPicPr>
        <p:blipFill>
          <a:blip r:embed="rId4"/>
          <a:stretch>
            <a:fillRect/>
          </a:stretch>
        </p:blipFill>
        <p:spPr>
          <a:xfrm>
            <a:off x="331194" y="2766058"/>
            <a:ext cx="5491261" cy="3828379"/>
          </a:xfrm>
          <a:prstGeom prst="rect">
            <a:avLst/>
          </a:prstGeom>
        </p:spPr>
      </p:pic>
      <p:pic>
        <p:nvPicPr>
          <p:cNvPr id="15" name="Imagen 14">
            <a:extLst>
              <a:ext uri="{FF2B5EF4-FFF2-40B4-BE49-F238E27FC236}">
                <a16:creationId xmlns:a16="http://schemas.microsoft.com/office/drawing/2014/main" id="{58C2F96A-B530-7545-B661-1AB759074103}"/>
              </a:ext>
            </a:extLst>
          </p:cNvPr>
          <p:cNvPicPr>
            <a:picLocks noChangeAspect="1"/>
          </p:cNvPicPr>
          <p:nvPr/>
        </p:nvPicPr>
        <p:blipFill rotWithShape="1">
          <a:blip r:embed="rId5"/>
          <a:srcRect r="37572"/>
          <a:stretch/>
        </p:blipFill>
        <p:spPr>
          <a:xfrm>
            <a:off x="6369547" y="2854711"/>
            <a:ext cx="4757057" cy="635000"/>
          </a:xfrm>
          <a:prstGeom prst="rect">
            <a:avLst/>
          </a:prstGeom>
        </p:spPr>
      </p:pic>
      <p:pic>
        <p:nvPicPr>
          <p:cNvPr id="16" name="Imagen 15">
            <a:extLst>
              <a:ext uri="{FF2B5EF4-FFF2-40B4-BE49-F238E27FC236}">
                <a16:creationId xmlns:a16="http://schemas.microsoft.com/office/drawing/2014/main" id="{E1E2ED06-821E-9741-90B9-0C880FDD632B}"/>
              </a:ext>
            </a:extLst>
          </p:cNvPr>
          <p:cNvPicPr>
            <a:picLocks noChangeAspect="1"/>
          </p:cNvPicPr>
          <p:nvPr/>
        </p:nvPicPr>
        <p:blipFill>
          <a:blip r:embed="rId6"/>
          <a:stretch>
            <a:fillRect/>
          </a:stretch>
        </p:blipFill>
        <p:spPr>
          <a:xfrm>
            <a:off x="6356847" y="5159372"/>
            <a:ext cx="5399724" cy="431511"/>
          </a:xfrm>
          <a:prstGeom prst="rect">
            <a:avLst/>
          </a:prstGeom>
        </p:spPr>
      </p:pic>
      <p:sp>
        <p:nvSpPr>
          <p:cNvPr id="17" name="CuadroTexto 16">
            <a:extLst>
              <a:ext uri="{FF2B5EF4-FFF2-40B4-BE49-F238E27FC236}">
                <a16:creationId xmlns:a16="http://schemas.microsoft.com/office/drawing/2014/main" id="{7E91D89F-E33E-794B-8E20-46C82A490AEE}"/>
              </a:ext>
            </a:extLst>
          </p:cNvPr>
          <p:cNvSpPr txBox="1"/>
          <p:nvPr/>
        </p:nvSpPr>
        <p:spPr>
          <a:xfrm>
            <a:off x="6356847" y="4001376"/>
            <a:ext cx="5669780" cy="646331"/>
          </a:xfrm>
          <a:prstGeom prst="rect">
            <a:avLst/>
          </a:prstGeom>
          <a:noFill/>
        </p:spPr>
        <p:txBody>
          <a:bodyPr wrap="square" rtlCol="0">
            <a:spAutoFit/>
          </a:bodyPr>
          <a:lstStyle/>
          <a:p>
            <a:r>
              <a:rPr lang="es-CO" dirty="0"/>
              <a:t>Uno a muchos llave foranea especifica y primaria especifica de la clase.</a:t>
            </a:r>
          </a:p>
        </p:txBody>
      </p:sp>
    </p:spTree>
    <p:extLst>
      <p:ext uri="{BB962C8B-B14F-4D97-AF65-F5344CB8AC3E}">
        <p14:creationId xmlns:p14="http://schemas.microsoft.com/office/powerpoint/2010/main" val="344628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Relaciones.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1075766" y="1420466"/>
            <a:ext cx="8998328" cy="461665"/>
          </a:xfrm>
          <a:prstGeom prst="rect">
            <a:avLst/>
          </a:prstGeom>
          <a:noFill/>
        </p:spPr>
        <p:txBody>
          <a:bodyPr wrap="square" rtlCol="0">
            <a:spAutoFit/>
          </a:bodyPr>
          <a:lstStyle/>
          <a:p>
            <a:r>
              <a:rPr lang="es-CO" sz="2400" dirty="0">
                <a:hlinkClick r:id="rId3"/>
              </a:rPr>
              <a:t>https://docs.laraveles.com/docs/5.5/eloquent-relationships</a:t>
            </a:r>
            <a:endParaRPr lang="es-CO" sz="2400" dirty="0"/>
          </a:p>
        </p:txBody>
      </p:sp>
      <p:sp>
        <p:nvSpPr>
          <p:cNvPr id="9" name="CuadroTexto 8">
            <a:extLst>
              <a:ext uri="{FF2B5EF4-FFF2-40B4-BE49-F238E27FC236}">
                <a16:creationId xmlns:a16="http://schemas.microsoft.com/office/drawing/2014/main" id="{0064AA8C-18D6-234D-92DC-8E47A6ED054D}"/>
              </a:ext>
            </a:extLst>
          </p:cNvPr>
          <p:cNvSpPr txBox="1"/>
          <p:nvPr/>
        </p:nvSpPr>
        <p:spPr>
          <a:xfrm>
            <a:off x="331194" y="2249787"/>
            <a:ext cx="2593980" cy="369332"/>
          </a:xfrm>
          <a:prstGeom prst="rect">
            <a:avLst/>
          </a:prstGeom>
          <a:noFill/>
        </p:spPr>
        <p:txBody>
          <a:bodyPr wrap="none" rtlCol="0">
            <a:spAutoFit/>
          </a:bodyPr>
          <a:lstStyle/>
          <a:p>
            <a:r>
              <a:rPr lang="es-CO" dirty="0"/>
              <a:t>Uno a muchos (Inversa)</a:t>
            </a:r>
          </a:p>
        </p:txBody>
      </p:sp>
      <p:sp>
        <p:nvSpPr>
          <p:cNvPr id="11" name="CuadroTexto 10">
            <a:extLst>
              <a:ext uri="{FF2B5EF4-FFF2-40B4-BE49-F238E27FC236}">
                <a16:creationId xmlns:a16="http://schemas.microsoft.com/office/drawing/2014/main" id="{47699390-FCC2-7E49-9BE6-E8791DDEF78A}"/>
              </a:ext>
            </a:extLst>
          </p:cNvPr>
          <p:cNvSpPr txBox="1"/>
          <p:nvPr/>
        </p:nvSpPr>
        <p:spPr>
          <a:xfrm>
            <a:off x="6400300" y="2183755"/>
            <a:ext cx="5669780" cy="369332"/>
          </a:xfrm>
          <a:prstGeom prst="rect">
            <a:avLst/>
          </a:prstGeom>
          <a:noFill/>
        </p:spPr>
        <p:txBody>
          <a:bodyPr wrap="square" rtlCol="0">
            <a:spAutoFit/>
          </a:bodyPr>
          <a:lstStyle/>
          <a:p>
            <a:r>
              <a:rPr lang="es-CO" dirty="0"/>
              <a:t>Uno a muchos (Inversa) llave foranea especifica .</a:t>
            </a:r>
          </a:p>
        </p:txBody>
      </p:sp>
      <p:sp>
        <p:nvSpPr>
          <p:cNvPr id="17" name="CuadroTexto 16">
            <a:extLst>
              <a:ext uri="{FF2B5EF4-FFF2-40B4-BE49-F238E27FC236}">
                <a16:creationId xmlns:a16="http://schemas.microsoft.com/office/drawing/2014/main" id="{7E91D89F-E33E-794B-8E20-46C82A490AEE}"/>
              </a:ext>
            </a:extLst>
          </p:cNvPr>
          <p:cNvSpPr txBox="1"/>
          <p:nvPr/>
        </p:nvSpPr>
        <p:spPr>
          <a:xfrm>
            <a:off x="6400300" y="4443412"/>
            <a:ext cx="5669780" cy="646331"/>
          </a:xfrm>
          <a:prstGeom prst="rect">
            <a:avLst/>
          </a:prstGeom>
          <a:noFill/>
        </p:spPr>
        <p:txBody>
          <a:bodyPr wrap="square" rtlCol="0">
            <a:spAutoFit/>
          </a:bodyPr>
          <a:lstStyle/>
          <a:p>
            <a:r>
              <a:rPr lang="es-CO" dirty="0"/>
              <a:t>Uno a muchos llave foranea especifica y primaria especifica de la clase padre si usa otra key.</a:t>
            </a:r>
          </a:p>
        </p:txBody>
      </p:sp>
      <p:pic>
        <p:nvPicPr>
          <p:cNvPr id="5" name="Imagen 4">
            <a:extLst>
              <a:ext uri="{FF2B5EF4-FFF2-40B4-BE49-F238E27FC236}">
                <a16:creationId xmlns:a16="http://schemas.microsoft.com/office/drawing/2014/main" id="{E7094041-372B-FD43-881D-7CA0A2E36D6D}"/>
              </a:ext>
            </a:extLst>
          </p:cNvPr>
          <p:cNvPicPr>
            <a:picLocks noChangeAspect="1"/>
          </p:cNvPicPr>
          <p:nvPr/>
        </p:nvPicPr>
        <p:blipFill>
          <a:blip r:embed="rId4"/>
          <a:stretch>
            <a:fillRect/>
          </a:stretch>
        </p:blipFill>
        <p:spPr>
          <a:xfrm>
            <a:off x="175986" y="2781615"/>
            <a:ext cx="5920014" cy="3732183"/>
          </a:xfrm>
          <a:prstGeom prst="rect">
            <a:avLst/>
          </a:prstGeom>
        </p:spPr>
      </p:pic>
      <p:pic>
        <p:nvPicPr>
          <p:cNvPr id="6" name="Imagen 5">
            <a:extLst>
              <a:ext uri="{FF2B5EF4-FFF2-40B4-BE49-F238E27FC236}">
                <a16:creationId xmlns:a16="http://schemas.microsoft.com/office/drawing/2014/main" id="{F7AE4F60-EF11-2E4C-BE10-98E7CDF19EF2}"/>
              </a:ext>
            </a:extLst>
          </p:cNvPr>
          <p:cNvPicPr>
            <a:picLocks noChangeAspect="1"/>
          </p:cNvPicPr>
          <p:nvPr/>
        </p:nvPicPr>
        <p:blipFill>
          <a:blip r:embed="rId5"/>
          <a:stretch>
            <a:fillRect/>
          </a:stretch>
        </p:blipFill>
        <p:spPr>
          <a:xfrm>
            <a:off x="6527132" y="2532159"/>
            <a:ext cx="5329209" cy="1547485"/>
          </a:xfrm>
          <a:prstGeom prst="rect">
            <a:avLst/>
          </a:prstGeom>
        </p:spPr>
      </p:pic>
      <p:pic>
        <p:nvPicPr>
          <p:cNvPr id="8" name="Imagen 7">
            <a:extLst>
              <a:ext uri="{FF2B5EF4-FFF2-40B4-BE49-F238E27FC236}">
                <a16:creationId xmlns:a16="http://schemas.microsoft.com/office/drawing/2014/main" id="{297AD356-9ABB-E14F-966A-5C9565113AB6}"/>
              </a:ext>
            </a:extLst>
          </p:cNvPr>
          <p:cNvPicPr>
            <a:picLocks noChangeAspect="1"/>
          </p:cNvPicPr>
          <p:nvPr/>
        </p:nvPicPr>
        <p:blipFill>
          <a:blip r:embed="rId6"/>
          <a:stretch>
            <a:fillRect/>
          </a:stretch>
        </p:blipFill>
        <p:spPr>
          <a:xfrm>
            <a:off x="6527132" y="5094341"/>
            <a:ext cx="5142354" cy="1481879"/>
          </a:xfrm>
          <a:prstGeom prst="rect">
            <a:avLst/>
          </a:prstGeom>
        </p:spPr>
      </p:pic>
    </p:spTree>
    <p:extLst>
      <p:ext uri="{BB962C8B-B14F-4D97-AF65-F5344CB8AC3E}">
        <p14:creationId xmlns:p14="http://schemas.microsoft.com/office/powerpoint/2010/main" val="1318830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Relaciones.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1075766" y="1420466"/>
            <a:ext cx="8998328" cy="461665"/>
          </a:xfrm>
          <a:prstGeom prst="rect">
            <a:avLst/>
          </a:prstGeom>
          <a:noFill/>
        </p:spPr>
        <p:txBody>
          <a:bodyPr wrap="square" rtlCol="0">
            <a:spAutoFit/>
          </a:bodyPr>
          <a:lstStyle/>
          <a:p>
            <a:r>
              <a:rPr lang="es-CO" sz="2400" dirty="0">
                <a:hlinkClick r:id="rId3"/>
              </a:rPr>
              <a:t>https://docs.laraveles.com/docs/5.5/eloquent-relationships</a:t>
            </a:r>
            <a:endParaRPr lang="es-CO" sz="2400" dirty="0"/>
          </a:p>
        </p:txBody>
      </p:sp>
      <p:sp>
        <p:nvSpPr>
          <p:cNvPr id="9" name="CuadroTexto 8">
            <a:extLst>
              <a:ext uri="{FF2B5EF4-FFF2-40B4-BE49-F238E27FC236}">
                <a16:creationId xmlns:a16="http://schemas.microsoft.com/office/drawing/2014/main" id="{0064AA8C-18D6-234D-92DC-8E47A6ED054D}"/>
              </a:ext>
            </a:extLst>
          </p:cNvPr>
          <p:cNvSpPr txBox="1"/>
          <p:nvPr/>
        </p:nvSpPr>
        <p:spPr>
          <a:xfrm>
            <a:off x="331194" y="2249787"/>
            <a:ext cx="3458511" cy="369332"/>
          </a:xfrm>
          <a:prstGeom prst="rect">
            <a:avLst/>
          </a:prstGeom>
          <a:noFill/>
        </p:spPr>
        <p:txBody>
          <a:bodyPr wrap="none" rtlCol="0">
            <a:spAutoFit/>
          </a:bodyPr>
          <a:lstStyle/>
          <a:p>
            <a:r>
              <a:rPr lang="es-CO" dirty="0"/>
              <a:t>Muchos a muchos (Tabla Pivote)</a:t>
            </a:r>
          </a:p>
        </p:txBody>
      </p:sp>
      <p:sp>
        <p:nvSpPr>
          <p:cNvPr id="14" name="CuadroTexto 13">
            <a:extLst>
              <a:ext uri="{FF2B5EF4-FFF2-40B4-BE49-F238E27FC236}">
                <a16:creationId xmlns:a16="http://schemas.microsoft.com/office/drawing/2014/main" id="{AA904F22-3B10-1948-8685-C735CBEF3ED3}"/>
              </a:ext>
            </a:extLst>
          </p:cNvPr>
          <p:cNvSpPr txBox="1"/>
          <p:nvPr/>
        </p:nvSpPr>
        <p:spPr>
          <a:xfrm>
            <a:off x="228601" y="2601358"/>
            <a:ext cx="11963400" cy="369332"/>
          </a:xfrm>
          <a:prstGeom prst="rect">
            <a:avLst/>
          </a:prstGeom>
          <a:noFill/>
        </p:spPr>
        <p:txBody>
          <a:bodyPr wrap="square" rtlCol="0">
            <a:spAutoFit/>
          </a:bodyPr>
          <a:lstStyle/>
          <a:p>
            <a:r>
              <a:rPr lang="es-CO" dirty="0"/>
              <a:t>	return $this-&gt;belongsToMany(‘App\[Modelod]’, ‘[nombre_tabla_pivote]’ , ‘[primary_key]’, ‘[forean_key]’);</a:t>
            </a:r>
          </a:p>
        </p:txBody>
      </p:sp>
      <p:pic>
        <p:nvPicPr>
          <p:cNvPr id="18" name="Imagen 17">
            <a:extLst>
              <a:ext uri="{FF2B5EF4-FFF2-40B4-BE49-F238E27FC236}">
                <a16:creationId xmlns:a16="http://schemas.microsoft.com/office/drawing/2014/main" id="{72C7E586-5130-544E-9440-7BE7BF59EA5D}"/>
              </a:ext>
            </a:extLst>
          </p:cNvPr>
          <p:cNvPicPr>
            <a:picLocks noChangeAspect="1"/>
          </p:cNvPicPr>
          <p:nvPr/>
        </p:nvPicPr>
        <p:blipFill>
          <a:blip r:embed="rId4"/>
          <a:stretch>
            <a:fillRect/>
          </a:stretch>
        </p:blipFill>
        <p:spPr>
          <a:xfrm>
            <a:off x="680321" y="3199983"/>
            <a:ext cx="8517692" cy="3543360"/>
          </a:xfrm>
          <a:prstGeom prst="rect">
            <a:avLst/>
          </a:prstGeom>
        </p:spPr>
      </p:pic>
    </p:spTree>
    <p:extLst>
      <p:ext uri="{BB962C8B-B14F-4D97-AF65-F5344CB8AC3E}">
        <p14:creationId xmlns:p14="http://schemas.microsoft.com/office/powerpoint/2010/main" val="2629280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CDB4B-AFD6-F142-8DD1-4CFBB35FE568}"/>
              </a:ext>
            </a:extLst>
          </p:cNvPr>
          <p:cNvSpPr>
            <a:spLocks noGrp="1"/>
          </p:cNvSpPr>
          <p:nvPr>
            <p:ph type="title"/>
          </p:nvPr>
        </p:nvSpPr>
        <p:spPr/>
        <p:txBody>
          <a:bodyPr/>
          <a:lstStyle/>
          <a:p>
            <a:pPr algn="ctr"/>
            <a:r>
              <a:rPr lang="es-CO" dirty="0"/>
              <a:t>Laravel</a:t>
            </a:r>
          </a:p>
        </p:txBody>
      </p:sp>
      <p:sp>
        <p:nvSpPr>
          <p:cNvPr id="3" name="Marcador de contenido 2">
            <a:extLst>
              <a:ext uri="{FF2B5EF4-FFF2-40B4-BE49-F238E27FC236}">
                <a16:creationId xmlns:a16="http://schemas.microsoft.com/office/drawing/2014/main" id="{AED13A49-2E38-8E41-8AB7-9F21D723F53C}"/>
              </a:ext>
            </a:extLst>
          </p:cNvPr>
          <p:cNvSpPr>
            <a:spLocks noGrp="1"/>
          </p:cNvSpPr>
          <p:nvPr>
            <p:ph idx="1"/>
          </p:nvPr>
        </p:nvSpPr>
        <p:spPr>
          <a:xfrm>
            <a:off x="84897" y="2209282"/>
            <a:ext cx="7007019" cy="3599316"/>
          </a:xfrm>
        </p:spPr>
        <p:txBody>
          <a:bodyPr>
            <a:normAutofit/>
          </a:bodyPr>
          <a:lstStyle/>
          <a:p>
            <a:r>
              <a:rPr lang="es-CO" sz="3600" dirty="0"/>
              <a:t>Es un framework de desarrollo web basado en el Modelo Vista Controlador (MVC), que facilita el desarrollo de aplicaciones web en PHP.</a:t>
            </a:r>
          </a:p>
        </p:txBody>
      </p:sp>
      <p:pic>
        <p:nvPicPr>
          <p:cNvPr id="5" name="Imagen 4">
            <a:extLst>
              <a:ext uri="{FF2B5EF4-FFF2-40B4-BE49-F238E27FC236}">
                <a16:creationId xmlns:a16="http://schemas.microsoft.com/office/drawing/2014/main" id="{828ABEE1-6E57-0746-8BB3-8C7C2D1C6CCE}"/>
              </a:ext>
            </a:extLst>
          </p:cNvPr>
          <p:cNvPicPr>
            <a:picLocks noChangeAspect="1"/>
          </p:cNvPicPr>
          <p:nvPr/>
        </p:nvPicPr>
        <p:blipFill>
          <a:blip r:embed="rId2"/>
          <a:stretch>
            <a:fillRect/>
          </a:stretch>
        </p:blipFill>
        <p:spPr>
          <a:xfrm>
            <a:off x="4751588" y="3311821"/>
            <a:ext cx="7355515" cy="3237834"/>
          </a:xfrm>
          <a:prstGeom prst="rect">
            <a:avLst/>
          </a:prstGeom>
        </p:spPr>
      </p:pic>
      <p:pic>
        <p:nvPicPr>
          <p:cNvPr id="6" name="Imagen 5">
            <a:extLst>
              <a:ext uri="{FF2B5EF4-FFF2-40B4-BE49-F238E27FC236}">
                <a16:creationId xmlns:a16="http://schemas.microsoft.com/office/drawing/2014/main" id="{DF0F54D3-8873-B141-8D22-6D3C609619CA}"/>
              </a:ext>
            </a:extLst>
          </p:cNvPr>
          <p:cNvPicPr>
            <a:picLocks noChangeAspect="1"/>
          </p:cNvPicPr>
          <p:nvPr/>
        </p:nvPicPr>
        <p:blipFill>
          <a:blip r:embed="rId3"/>
          <a:stretch>
            <a:fillRect/>
          </a:stretch>
        </p:blipFill>
        <p:spPr>
          <a:xfrm>
            <a:off x="10547498" y="555958"/>
            <a:ext cx="1644502" cy="1453595"/>
          </a:xfrm>
          <a:prstGeom prst="rect">
            <a:avLst/>
          </a:prstGeom>
        </p:spPr>
      </p:pic>
      <p:sp>
        <p:nvSpPr>
          <p:cNvPr id="7" name="CuadroTexto 6">
            <a:extLst>
              <a:ext uri="{FF2B5EF4-FFF2-40B4-BE49-F238E27FC236}">
                <a16:creationId xmlns:a16="http://schemas.microsoft.com/office/drawing/2014/main" id="{B9B77E30-1A5F-7B43-B7C0-4F39267373F6}"/>
              </a:ext>
            </a:extLst>
          </p:cNvPr>
          <p:cNvSpPr txBox="1"/>
          <p:nvPr/>
        </p:nvSpPr>
        <p:spPr>
          <a:xfrm>
            <a:off x="1802137" y="5216113"/>
            <a:ext cx="3381153" cy="1200329"/>
          </a:xfrm>
          <a:prstGeom prst="rect">
            <a:avLst/>
          </a:prstGeom>
          <a:noFill/>
        </p:spPr>
        <p:txBody>
          <a:bodyPr wrap="square" rtlCol="0">
            <a:spAutoFit/>
          </a:bodyPr>
          <a:lstStyle/>
          <a:p>
            <a:r>
              <a:rPr lang="es-CO" cap="all" dirty="0"/>
              <a:t>Creador: TAYLOR OTWELL.</a:t>
            </a:r>
          </a:p>
          <a:p>
            <a:r>
              <a:rPr lang="es-CO" dirty="0">
                <a:hlinkClick r:id="rId4"/>
              </a:rPr>
              <a:t>https:// </a:t>
            </a:r>
            <a:r>
              <a:rPr lang="es-CO" dirty="0">
                <a:hlinkClick r:id="rId5"/>
              </a:rPr>
              <a:t>laravel.com</a:t>
            </a:r>
            <a:endParaRPr lang="es-CO" dirty="0"/>
          </a:p>
          <a:p>
            <a:r>
              <a:rPr lang="es-CO" dirty="0">
                <a:hlinkClick r:id="rId4"/>
              </a:rPr>
              <a:t>https://laraveles.com/</a:t>
            </a:r>
            <a:endParaRPr lang="es-CO" dirty="0"/>
          </a:p>
          <a:p>
            <a:endParaRPr lang="es-CO" dirty="0"/>
          </a:p>
        </p:txBody>
      </p:sp>
      <p:pic>
        <p:nvPicPr>
          <p:cNvPr id="9" name="Imagen 8">
            <a:extLst>
              <a:ext uri="{FF2B5EF4-FFF2-40B4-BE49-F238E27FC236}">
                <a16:creationId xmlns:a16="http://schemas.microsoft.com/office/drawing/2014/main" id="{1682F545-33C4-1246-A005-EE9EA3ECD84D}"/>
              </a:ext>
            </a:extLst>
          </p:cNvPr>
          <p:cNvPicPr>
            <a:picLocks noChangeAspect="1"/>
          </p:cNvPicPr>
          <p:nvPr/>
        </p:nvPicPr>
        <p:blipFill>
          <a:blip r:embed="rId6"/>
          <a:stretch>
            <a:fillRect/>
          </a:stretch>
        </p:blipFill>
        <p:spPr>
          <a:xfrm>
            <a:off x="446347" y="4930738"/>
            <a:ext cx="1355790" cy="1522067"/>
          </a:xfrm>
          <a:prstGeom prst="rect">
            <a:avLst/>
          </a:prstGeom>
        </p:spPr>
      </p:pic>
    </p:spTree>
    <p:extLst>
      <p:ext uri="{BB962C8B-B14F-4D97-AF65-F5344CB8AC3E}">
        <p14:creationId xmlns:p14="http://schemas.microsoft.com/office/powerpoint/2010/main" val="18105625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Relaciones.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1075766" y="1420466"/>
            <a:ext cx="8998328" cy="461665"/>
          </a:xfrm>
          <a:prstGeom prst="rect">
            <a:avLst/>
          </a:prstGeom>
          <a:noFill/>
        </p:spPr>
        <p:txBody>
          <a:bodyPr wrap="square" rtlCol="0">
            <a:spAutoFit/>
          </a:bodyPr>
          <a:lstStyle/>
          <a:p>
            <a:r>
              <a:rPr lang="es-CO" sz="2400" dirty="0">
                <a:hlinkClick r:id="rId3"/>
              </a:rPr>
              <a:t>https://docs.laraveles.com/docs/5.5/eloquent-relationships</a:t>
            </a:r>
            <a:endParaRPr lang="es-CO" sz="2400" dirty="0"/>
          </a:p>
        </p:txBody>
      </p:sp>
      <p:sp>
        <p:nvSpPr>
          <p:cNvPr id="9" name="CuadroTexto 8">
            <a:extLst>
              <a:ext uri="{FF2B5EF4-FFF2-40B4-BE49-F238E27FC236}">
                <a16:creationId xmlns:a16="http://schemas.microsoft.com/office/drawing/2014/main" id="{0064AA8C-18D6-234D-92DC-8E47A6ED054D}"/>
              </a:ext>
            </a:extLst>
          </p:cNvPr>
          <p:cNvSpPr txBox="1"/>
          <p:nvPr/>
        </p:nvSpPr>
        <p:spPr>
          <a:xfrm>
            <a:off x="331194" y="2249787"/>
            <a:ext cx="4433137" cy="369332"/>
          </a:xfrm>
          <a:prstGeom prst="rect">
            <a:avLst/>
          </a:prstGeom>
          <a:noFill/>
        </p:spPr>
        <p:txBody>
          <a:bodyPr wrap="none" rtlCol="0">
            <a:spAutoFit/>
          </a:bodyPr>
          <a:lstStyle/>
          <a:p>
            <a:r>
              <a:rPr lang="es-CO" dirty="0"/>
              <a:t>Muchos a muchos (Inversa) (Tabla Pivote)</a:t>
            </a:r>
          </a:p>
        </p:txBody>
      </p:sp>
      <p:sp>
        <p:nvSpPr>
          <p:cNvPr id="14" name="CuadroTexto 13">
            <a:extLst>
              <a:ext uri="{FF2B5EF4-FFF2-40B4-BE49-F238E27FC236}">
                <a16:creationId xmlns:a16="http://schemas.microsoft.com/office/drawing/2014/main" id="{AA904F22-3B10-1948-8685-C735CBEF3ED3}"/>
              </a:ext>
            </a:extLst>
          </p:cNvPr>
          <p:cNvSpPr txBox="1"/>
          <p:nvPr/>
        </p:nvSpPr>
        <p:spPr>
          <a:xfrm>
            <a:off x="228601" y="2601358"/>
            <a:ext cx="11963400" cy="369332"/>
          </a:xfrm>
          <a:prstGeom prst="rect">
            <a:avLst/>
          </a:prstGeom>
          <a:noFill/>
        </p:spPr>
        <p:txBody>
          <a:bodyPr wrap="square" rtlCol="0">
            <a:spAutoFit/>
          </a:bodyPr>
          <a:lstStyle/>
          <a:p>
            <a:r>
              <a:rPr lang="es-CO" dirty="0"/>
              <a:t>	return $this-&gt;belongsToMany(‘App\[Modelod]’, ‘[nombre_tabla_pivote]’ , ‘[primary_key]’, ‘[forean_key]’);</a:t>
            </a:r>
          </a:p>
        </p:txBody>
      </p:sp>
      <p:pic>
        <p:nvPicPr>
          <p:cNvPr id="3" name="Imagen 2">
            <a:extLst>
              <a:ext uri="{FF2B5EF4-FFF2-40B4-BE49-F238E27FC236}">
                <a16:creationId xmlns:a16="http://schemas.microsoft.com/office/drawing/2014/main" id="{299294BD-9D95-F140-B449-F07F39E0B4D3}"/>
              </a:ext>
            </a:extLst>
          </p:cNvPr>
          <p:cNvPicPr>
            <a:picLocks noChangeAspect="1"/>
          </p:cNvPicPr>
          <p:nvPr/>
        </p:nvPicPr>
        <p:blipFill>
          <a:blip r:embed="rId4"/>
          <a:stretch>
            <a:fillRect/>
          </a:stretch>
        </p:blipFill>
        <p:spPr>
          <a:xfrm>
            <a:off x="533401" y="3086729"/>
            <a:ext cx="7819572" cy="3719882"/>
          </a:xfrm>
          <a:prstGeom prst="rect">
            <a:avLst/>
          </a:prstGeom>
        </p:spPr>
      </p:pic>
      <p:pic>
        <p:nvPicPr>
          <p:cNvPr id="5" name="Imagen 4">
            <a:extLst>
              <a:ext uri="{FF2B5EF4-FFF2-40B4-BE49-F238E27FC236}">
                <a16:creationId xmlns:a16="http://schemas.microsoft.com/office/drawing/2014/main" id="{59E09308-E20E-E14B-A5A2-89FECDDB4368}"/>
              </a:ext>
            </a:extLst>
          </p:cNvPr>
          <p:cNvPicPr>
            <a:picLocks noChangeAspect="1"/>
          </p:cNvPicPr>
          <p:nvPr/>
        </p:nvPicPr>
        <p:blipFill>
          <a:blip r:embed="rId5"/>
          <a:stretch>
            <a:fillRect/>
          </a:stretch>
        </p:blipFill>
        <p:spPr>
          <a:xfrm>
            <a:off x="533402" y="5437534"/>
            <a:ext cx="7576456" cy="770168"/>
          </a:xfrm>
          <a:prstGeom prst="rect">
            <a:avLst/>
          </a:prstGeom>
        </p:spPr>
      </p:pic>
    </p:spTree>
    <p:extLst>
      <p:ext uri="{BB962C8B-B14F-4D97-AF65-F5344CB8AC3E}">
        <p14:creationId xmlns:p14="http://schemas.microsoft.com/office/powerpoint/2010/main" val="23891510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Relaciones.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1075766" y="1420466"/>
            <a:ext cx="8998328" cy="461665"/>
          </a:xfrm>
          <a:prstGeom prst="rect">
            <a:avLst/>
          </a:prstGeom>
          <a:noFill/>
        </p:spPr>
        <p:txBody>
          <a:bodyPr wrap="square" rtlCol="0">
            <a:spAutoFit/>
          </a:bodyPr>
          <a:lstStyle/>
          <a:p>
            <a:r>
              <a:rPr lang="es-CO" sz="2400" dirty="0">
                <a:hlinkClick r:id="rId3"/>
              </a:rPr>
              <a:t>https://docs.laraveles.com/docs/5.5/eloquent-relationships</a:t>
            </a:r>
            <a:endParaRPr lang="es-CO" sz="2400" dirty="0"/>
          </a:p>
        </p:txBody>
      </p:sp>
      <p:sp>
        <p:nvSpPr>
          <p:cNvPr id="8" name="CuadroTexto 7">
            <a:extLst>
              <a:ext uri="{FF2B5EF4-FFF2-40B4-BE49-F238E27FC236}">
                <a16:creationId xmlns:a16="http://schemas.microsoft.com/office/drawing/2014/main" id="{F500EF34-0ACA-0547-B824-6B2647E64CBB}"/>
              </a:ext>
            </a:extLst>
          </p:cNvPr>
          <p:cNvSpPr txBox="1"/>
          <p:nvPr/>
        </p:nvSpPr>
        <p:spPr>
          <a:xfrm>
            <a:off x="796538" y="2232026"/>
            <a:ext cx="2930610" cy="369332"/>
          </a:xfrm>
          <a:prstGeom prst="rect">
            <a:avLst/>
          </a:prstGeom>
          <a:noFill/>
        </p:spPr>
        <p:txBody>
          <a:bodyPr wrap="none" rtlCol="0">
            <a:spAutoFit/>
          </a:bodyPr>
          <a:lstStyle/>
          <a:p>
            <a:r>
              <a:rPr lang="es-CO" dirty="0"/>
              <a:t>Insertando y actualizando.</a:t>
            </a:r>
          </a:p>
        </p:txBody>
      </p:sp>
      <p:pic>
        <p:nvPicPr>
          <p:cNvPr id="11" name="Imagen 10">
            <a:extLst>
              <a:ext uri="{FF2B5EF4-FFF2-40B4-BE49-F238E27FC236}">
                <a16:creationId xmlns:a16="http://schemas.microsoft.com/office/drawing/2014/main" id="{92F15BD5-82AE-A643-8668-3567E5A62571}"/>
              </a:ext>
            </a:extLst>
          </p:cNvPr>
          <p:cNvPicPr>
            <a:picLocks noChangeAspect="1"/>
          </p:cNvPicPr>
          <p:nvPr/>
        </p:nvPicPr>
        <p:blipFill rotWithShape="1">
          <a:blip r:embed="rId4"/>
          <a:srcRect r="9588"/>
          <a:stretch/>
        </p:blipFill>
        <p:spPr>
          <a:xfrm>
            <a:off x="584665" y="3210570"/>
            <a:ext cx="5247423" cy="1752600"/>
          </a:xfrm>
          <a:prstGeom prst="rect">
            <a:avLst/>
          </a:prstGeom>
        </p:spPr>
      </p:pic>
      <p:pic>
        <p:nvPicPr>
          <p:cNvPr id="12" name="Imagen 11">
            <a:extLst>
              <a:ext uri="{FF2B5EF4-FFF2-40B4-BE49-F238E27FC236}">
                <a16:creationId xmlns:a16="http://schemas.microsoft.com/office/drawing/2014/main" id="{1FD3851D-8298-F34B-A584-FE77D742612E}"/>
              </a:ext>
            </a:extLst>
          </p:cNvPr>
          <p:cNvPicPr>
            <a:picLocks noChangeAspect="1"/>
          </p:cNvPicPr>
          <p:nvPr/>
        </p:nvPicPr>
        <p:blipFill rotWithShape="1">
          <a:blip r:embed="rId5"/>
          <a:srcRect r="47464"/>
          <a:stretch/>
        </p:blipFill>
        <p:spPr>
          <a:xfrm>
            <a:off x="6779940" y="3210570"/>
            <a:ext cx="5059807" cy="1765300"/>
          </a:xfrm>
          <a:prstGeom prst="rect">
            <a:avLst/>
          </a:prstGeom>
        </p:spPr>
      </p:pic>
      <p:sp>
        <p:nvSpPr>
          <p:cNvPr id="15" name="CuadroTexto 14">
            <a:extLst>
              <a:ext uri="{FF2B5EF4-FFF2-40B4-BE49-F238E27FC236}">
                <a16:creationId xmlns:a16="http://schemas.microsoft.com/office/drawing/2014/main" id="{FF14BB60-4216-D648-990B-9DD02ADD44BD}"/>
              </a:ext>
            </a:extLst>
          </p:cNvPr>
          <p:cNvSpPr txBox="1"/>
          <p:nvPr/>
        </p:nvSpPr>
        <p:spPr>
          <a:xfrm>
            <a:off x="6660125" y="2246200"/>
            <a:ext cx="5179623" cy="369332"/>
          </a:xfrm>
          <a:prstGeom prst="rect">
            <a:avLst/>
          </a:prstGeom>
          <a:noFill/>
        </p:spPr>
        <p:txBody>
          <a:bodyPr wrap="none" rtlCol="0">
            <a:spAutoFit/>
          </a:bodyPr>
          <a:lstStyle/>
          <a:p>
            <a:r>
              <a:rPr lang="es-CO" dirty="0"/>
              <a:t>Estableciento las relaciones con la llave foranea</a:t>
            </a:r>
          </a:p>
        </p:txBody>
      </p:sp>
    </p:spTree>
    <p:extLst>
      <p:ext uri="{BB962C8B-B14F-4D97-AF65-F5344CB8AC3E}">
        <p14:creationId xmlns:p14="http://schemas.microsoft.com/office/powerpoint/2010/main" val="1182572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Relaciones.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1075766" y="1420466"/>
            <a:ext cx="8998328" cy="461665"/>
          </a:xfrm>
          <a:prstGeom prst="rect">
            <a:avLst/>
          </a:prstGeom>
          <a:noFill/>
        </p:spPr>
        <p:txBody>
          <a:bodyPr wrap="square" rtlCol="0">
            <a:spAutoFit/>
          </a:bodyPr>
          <a:lstStyle/>
          <a:p>
            <a:r>
              <a:rPr lang="es-CO" sz="2400" dirty="0">
                <a:hlinkClick r:id="rId3"/>
              </a:rPr>
              <a:t>https://docs.laraveles.com/docs/5.5/eloquent-relationships</a:t>
            </a:r>
            <a:endParaRPr lang="es-CO" sz="2400" dirty="0"/>
          </a:p>
        </p:txBody>
      </p:sp>
      <p:sp>
        <p:nvSpPr>
          <p:cNvPr id="8" name="CuadroTexto 7">
            <a:extLst>
              <a:ext uri="{FF2B5EF4-FFF2-40B4-BE49-F238E27FC236}">
                <a16:creationId xmlns:a16="http://schemas.microsoft.com/office/drawing/2014/main" id="{F500EF34-0ACA-0547-B824-6B2647E64CBB}"/>
              </a:ext>
            </a:extLst>
          </p:cNvPr>
          <p:cNvSpPr txBox="1"/>
          <p:nvPr/>
        </p:nvSpPr>
        <p:spPr>
          <a:xfrm>
            <a:off x="680321" y="2254563"/>
            <a:ext cx="4243469" cy="369332"/>
          </a:xfrm>
          <a:prstGeom prst="rect">
            <a:avLst/>
          </a:prstGeom>
          <a:noFill/>
        </p:spPr>
        <p:txBody>
          <a:bodyPr wrap="none" rtlCol="0">
            <a:spAutoFit/>
          </a:bodyPr>
          <a:lstStyle/>
          <a:p>
            <a:r>
              <a:rPr lang="es-CO" dirty="0"/>
              <a:t>Apilar en la relación muchos a muchos.</a:t>
            </a:r>
          </a:p>
        </p:txBody>
      </p:sp>
      <p:sp>
        <p:nvSpPr>
          <p:cNvPr id="15" name="CuadroTexto 14">
            <a:extLst>
              <a:ext uri="{FF2B5EF4-FFF2-40B4-BE49-F238E27FC236}">
                <a16:creationId xmlns:a16="http://schemas.microsoft.com/office/drawing/2014/main" id="{FF14BB60-4216-D648-990B-9DD02ADD44BD}"/>
              </a:ext>
            </a:extLst>
          </p:cNvPr>
          <p:cNvSpPr txBox="1"/>
          <p:nvPr/>
        </p:nvSpPr>
        <p:spPr>
          <a:xfrm>
            <a:off x="6225227" y="2262193"/>
            <a:ext cx="4847802" cy="646331"/>
          </a:xfrm>
          <a:prstGeom prst="rect">
            <a:avLst/>
          </a:prstGeom>
          <a:noFill/>
        </p:spPr>
        <p:txBody>
          <a:bodyPr wrap="none" rtlCol="0">
            <a:spAutoFit/>
          </a:bodyPr>
          <a:lstStyle/>
          <a:p>
            <a:r>
              <a:rPr lang="es-CO" dirty="0"/>
              <a:t>Sincronizar en la relación muchos a muchos.</a:t>
            </a:r>
          </a:p>
          <a:p>
            <a:r>
              <a:rPr lang="es-CO" dirty="0"/>
              <a:t> Ejemplo :actualizar los tags de una articulo.</a:t>
            </a:r>
          </a:p>
        </p:txBody>
      </p:sp>
      <p:pic>
        <p:nvPicPr>
          <p:cNvPr id="3" name="Imagen 2">
            <a:extLst>
              <a:ext uri="{FF2B5EF4-FFF2-40B4-BE49-F238E27FC236}">
                <a16:creationId xmlns:a16="http://schemas.microsoft.com/office/drawing/2014/main" id="{1C1BAA75-BBAB-3542-B5FD-06BFB0445268}"/>
              </a:ext>
            </a:extLst>
          </p:cNvPr>
          <p:cNvPicPr>
            <a:picLocks noChangeAspect="1"/>
          </p:cNvPicPr>
          <p:nvPr/>
        </p:nvPicPr>
        <p:blipFill rotWithShape="1">
          <a:blip r:embed="rId4"/>
          <a:srcRect r="42590"/>
          <a:stretch/>
        </p:blipFill>
        <p:spPr>
          <a:xfrm>
            <a:off x="680321" y="2996328"/>
            <a:ext cx="4360030" cy="1104900"/>
          </a:xfrm>
          <a:prstGeom prst="rect">
            <a:avLst/>
          </a:prstGeom>
        </p:spPr>
      </p:pic>
      <p:pic>
        <p:nvPicPr>
          <p:cNvPr id="5" name="Imagen 4">
            <a:extLst>
              <a:ext uri="{FF2B5EF4-FFF2-40B4-BE49-F238E27FC236}">
                <a16:creationId xmlns:a16="http://schemas.microsoft.com/office/drawing/2014/main" id="{2196CB4D-5ADC-B444-98A6-910D1744827F}"/>
              </a:ext>
            </a:extLst>
          </p:cNvPr>
          <p:cNvPicPr>
            <a:picLocks noChangeAspect="1"/>
          </p:cNvPicPr>
          <p:nvPr/>
        </p:nvPicPr>
        <p:blipFill rotWithShape="1">
          <a:blip r:embed="rId5"/>
          <a:srcRect r="38538"/>
          <a:stretch/>
        </p:blipFill>
        <p:spPr>
          <a:xfrm>
            <a:off x="680321" y="4868901"/>
            <a:ext cx="4605357" cy="1714500"/>
          </a:xfrm>
          <a:prstGeom prst="rect">
            <a:avLst/>
          </a:prstGeom>
        </p:spPr>
      </p:pic>
      <p:sp>
        <p:nvSpPr>
          <p:cNvPr id="6" name="CuadroTexto 5">
            <a:extLst>
              <a:ext uri="{FF2B5EF4-FFF2-40B4-BE49-F238E27FC236}">
                <a16:creationId xmlns:a16="http://schemas.microsoft.com/office/drawing/2014/main" id="{12CAD6B1-A599-6849-AE3C-753216FF5C63}"/>
              </a:ext>
            </a:extLst>
          </p:cNvPr>
          <p:cNvSpPr txBox="1"/>
          <p:nvPr/>
        </p:nvSpPr>
        <p:spPr>
          <a:xfrm>
            <a:off x="680321" y="4399615"/>
            <a:ext cx="4504759" cy="369332"/>
          </a:xfrm>
          <a:prstGeom prst="rect">
            <a:avLst/>
          </a:prstGeom>
          <a:noFill/>
        </p:spPr>
        <p:txBody>
          <a:bodyPr wrap="none" rtlCol="0">
            <a:spAutoFit/>
          </a:bodyPr>
          <a:lstStyle/>
          <a:p>
            <a:r>
              <a:rPr lang="es-CO" dirty="0"/>
              <a:t>Desapilar en la relación muchos a muchos</a:t>
            </a:r>
          </a:p>
        </p:txBody>
      </p:sp>
      <p:pic>
        <p:nvPicPr>
          <p:cNvPr id="9" name="Imagen 8">
            <a:extLst>
              <a:ext uri="{FF2B5EF4-FFF2-40B4-BE49-F238E27FC236}">
                <a16:creationId xmlns:a16="http://schemas.microsoft.com/office/drawing/2014/main" id="{168FE157-C5A9-1A4F-BFEB-38A2C86619AB}"/>
              </a:ext>
            </a:extLst>
          </p:cNvPr>
          <p:cNvPicPr>
            <a:picLocks noChangeAspect="1"/>
          </p:cNvPicPr>
          <p:nvPr/>
        </p:nvPicPr>
        <p:blipFill rotWithShape="1">
          <a:blip r:embed="rId6"/>
          <a:srcRect t="9121" r="60919"/>
          <a:stretch/>
        </p:blipFill>
        <p:spPr>
          <a:xfrm>
            <a:off x="6445928" y="3158708"/>
            <a:ext cx="5065751" cy="780139"/>
          </a:xfrm>
          <a:prstGeom prst="rect">
            <a:avLst/>
          </a:prstGeom>
        </p:spPr>
      </p:pic>
    </p:spTree>
    <p:extLst>
      <p:ext uri="{BB962C8B-B14F-4D97-AF65-F5344CB8AC3E}">
        <p14:creationId xmlns:p14="http://schemas.microsoft.com/office/powerpoint/2010/main" val="3706398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Tinker (Consola de laravel).</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6" name="CuadroTexto 5">
            <a:extLst>
              <a:ext uri="{FF2B5EF4-FFF2-40B4-BE49-F238E27FC236}">
                <a16:creationId xmlns:a16="http://schemas.microsoft.com/office/drawing/2014/main" id="{AAAAE756-63CD-044F-8C48-42C71518558B}"/>
              </a:ext>
            </a:extLst>
          </p:cNvPr>
          <p:cNvSpPr txBox="1"/>
          <p:nvPr/>
        </p:nvSpPr>
        <p:spPr>
          <a:xfrm>
            <a:off x="2449286" y="1597511"/>
            <a:ext cx="6320961" cy="369332"/>
          </a:xfrm>
          <a:prstGeom prst="rect">
            <a:avLst/>
          </a:prstGeom>
          <a:noFill/>
        </p:spPr>
        <p:txBody>
          <a:bodyPr wrap="none" rtlCol="0">
            <a:spAutoFit/>
          </a:bodyPr>
          <a:lstStyle/>
          <a:p>
            <a:r>
              <a:rPr lang="es-CO" dirty="0">
                <a:hlinkClick r:id="rId3"/>
              </a:rPr>
              <a:t>https://styde.net/tinker-consola-de-comandos-en-laravel/</a:t>
            </a:r>
            <a:endParaRPr lang="es-CO" dirty="0"/>
          </a:p>
        </p:txBody>
      </p:sp>
      <p:pic>
        <p:nvPicPr>
          <p:cNvPr id="8" name="Imagen 7">
            <a:extLst>
              <a:ext uri="{FF2B5EF4-FFF2-40B4-BE49-F238E27FC236}">
                <a16:creationId xmlns:a16="http://schemas.microsoft.com/office/drawing/2014/main" id="{32C67EA5-DBC1-5E40-A57F-1F24550BA4CF}"/>
              </a:ext>
            </a:extLst>
          </p:cNvPr>
          <p:cNvPicPr>
            <a:picLocks noChangeAspect="1"/>
          </p:cNvPicPr>
          <p:nvPr/>
        </p:nvPicPr>
        <p:blipFill>
          <a:blip r:embed="rId4"/>
          <a:stretch>
            <a:fillRect/>
          </a:stretch>
        </p:blipFill>
        <p:spPr>
          <a:xfrm>
            <a:off x="945497" y="3644543"/>
            <a:ext cx="9261928" cy="923330"/>
          </a:xfrm>
          <a:prstGeom prst="rect">
            <a:avLst/>
          </a:prstGeom>
        </p:spPr>
      </p:pic>
      <p:sp>
        <p:nvSpPr>
          <p:cNvPr id="10" name="CuadroTexto 9">
            <a:extLst>
              <a:ext uri="{FF2B5EF4-FFF2-40B4-BE49-F238E27FC236}">
                <a16:creationId xmlns:a16="http://schemas.microsoft.com/office/drawing/2014/main" id="{6C780D83-AE42-EB48-8E69-1088AABE8FC8}"/>
              </a:ext>
            </a:extLst>
          </p:cNvPr>
          <p:cNvSpPr txBox="1"/>
          <p:nvPr/>
        </p:nvSpPr>
        <p:spPr>
          <a:xfrm>
            <a:off x="762000" y="2601686"/>
            <a:ext cx="11190514" cy="923330"/>
          </a:xfrm>
          <a:prstGeom prst="rect">
            <a:avLst/>
          </a:prstGeom>
          <a:noFill/>
        </p:spPr>
        <p:txBody>
          <a:bodyPr wrap="square" rtlCol="0">
            <a:spAutoFit/>
          </a:bodyPr>
          <a:lstStyle/>
          <a:p>
            <a:r>
              <a:rPr lang="es-CO" dirty="0"/>
              <a:t>Tinker provee la posibilidad de construir variables, asignar valores a nuestros modelos y asi mismo guardar los datos que se hayan generado en la base de datos.</a:t>
            </a:r>
          </a:p>
          <a:p>
            <a:r>
              <a:rPr lang="es-CO" dirty="0"/>
              <a:t>$php artisan tinker</a:t>
            </a:r>
          </a:p>
        </p:txBody>
      </p:sp>
      <p:sp>
        <p:nvSpPr>
          <p:cNvPr id="11" name="CuadroTexto 10">
            <a:extLst>
              <a:ext uri="{FF2B5EF4-FFF2-40B4-BE49-F238E27FC236}">
                <a16:creationId xmlns:a16="http://schemas.microsoft.com/office/drawing/2014/main" id="{C68E6A0D-70D5-0941-AA3E-5B649DD67874}"/>
              </a:ext>
            </a:extLst>
          </p:cNvPr>
          <p:cNvSpPr txBox="1"/>
          <p:nvPr/>
        </p:nvSpPr>
        <p:spPr>
          <a:xfrm>
            <a:off x="762000" y="4716570"/>
            <a:ext cx="11190514" cy="2862322"/>
          </a:xfrm>
          <a:prstGeom prst="rect">
            <a:avLst/>
          </a:prstGeom>
          <a:noFill/>
        </p:spPr>
        <p:txBody>
          <a:bodyPr wrap="square" rtlCol="0">
            <a:spAutoFit/>
          </a:bodyPr>
          <a:lstStyle/>
          <a:p>
            <a:pPr marL="285750" indent="-285750">
              <a:buFont typeface="Arial" panose="020B0604020202020204" pitchFamily="34" charset="0"/>
              <a:buChar char="•"/>
            </a:pPr>
            <a:r>
              <a:rPr lang="es-CO" dirty="0"/>
              <a:t>&gt;&gt;&gt; $institucion = new App\Institucion() // declara una nueva instancia del modelo Institucion.</a:t>
            </a:r>
            <a:br>
              <a:rPr lang="es-CO" dirty="0"/>
            </a:br>
            <a:r>
              <a:rPr lang="es-CO" dirty="0"/>
              <a:t>=&gt; </a:t>
            </a:r>
            <a:r>
              <a:rPr lang="es-CO" u="sng" dirty="0"/>
              <a:t>App\Institucion</a:t>
            </a:r>
            <a:r>
              <a:rPr lang="es-CO" dirty="0"/>
              <a:t> {#2930}</a:t>
            </a:r>
          </a:p>
          <a:p>
            <a:pPr marL="285750" indent="-285750">
              <a:buFont typeface="Arial" panose="020B0604020202020204" pitchFamily="34" charset="0"/>
              <a:buChar char="•"/>
            </a:pPr>
            <a:r>
              <a:rPr lang="es-CO" dirty="0"/>
              <a:t>&gt;&gt;&gt; $institucion-&gt;nombre= 'Colegio Ulloa’ // asigna un valor al atributo nombre</a:t>
            </a:r>
          </a:p>
          <a:p>
            <a:r>
              <a:rPr lang="es-CO" dirty="0"/>
              <a:t>    =&gt; "Colegio Ulloa”</a:t>
            </a:r>
            <a:br>
              <a:rPr lang="es-CO" dirty="0"/>
            </a:br>
            <a:r>
              <a:rPr lang="es-CO" dirty="0"/>
              <a:t>	… Se repite lo mismo para los demas variables del modelo.</a:t>
            </a:r>
          </a:p>
          <a:p>
            <a:pPr marL="285750" indent="-285750">
              <a:buFont typeface="Arial" panose="020B0604020202020204" pitchFamily="34" charset="0"/>
              <a:buChar char="•"/>
            </a:pPr>
            <a:r>
              <a:rPr lang="es-CO" dirty="0"/>
              <a:t>&gt;&gt;&gt; $institucion-&gt;save() // almacena la institución en la base de datos</a:t>
            </a:r>
          </a:p>
          <a:p>
            <a:pPr marL="285750" indent="-285750">
              <a:buFont typeface="Arial" panose="020B0604020202020204" pitchFamily="34" charset="0"/>
              <a:buChar char="•"/>
            </a:pPr>
            <a:r>
              <a:rPr lang="es-CO" dirty="0"/>
              <a:t>=&gt; true  // confirma que se guardo correctamente</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2297961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Plantilla Blade</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3" name="CuadroTexto 2">
            <a:extLst>
              <a:ext uri="{FF2B5EF4-FFF2-40B4-BE49-F238E27FC236}">
                <a16:creationId xmlns:a16="http://schemas.microsoft.com/office/drawing/2014/main" id="{D836FB17-6606-8E43-B78F-DFAB00D2B597}"/>
              </a:ext>
            </a:extLst>
          </p:cNvPr>
          <p:cNvSpPr txBox="1"/>
          <p:nvPr/>
        </p:nvSpPr>
        <p:spPr>
          <a:xfrm>
            <a:off x="957943" y="2296885"/>
            <a:ext cx="10407016" cy="369332"/>
          </a:xfrm>
          <a:prstGeom prst="rect">
            <a:avLst/>
          </a:prstGeom>
          <a:noFill/>
        </p:spPr>
        <p:txBody>
          <a:bodyPr wrap="none" rtlCol="0">
            <a:spAutoFit/>
          </a:bodyPr>
          <a:lstStyle/>
          <a:p>
            <a:r>
              <a:rPr lang="es-CO" dirty="0"/>
              <a:t>Es un motor que trae larvel que nos permite administrar de mejor manera nuestros archivos html.</a:t>
            </a:r>
          </a:p>
        </p:txBody>
      </p:sp>
      <p:pic>
        <p:nvPicPr>
          <p:cNvPr id="5" name="Imagen 4">
            <a:extLst>
              <a:ext uri="{FF2B5EF4-FFF2-40B4-BE49-F238E27FC236}">
                <a16:creationId xmlns:a16="http://schemas.microsoft.com/office/drawing/2014/main" id="{3050C5EE-3F19-2440-A271-D3823022FC58}"/>
              </a:ext>
            </a:extLst>
          </p:cNvPr>
          <p:cNvPicPr>
            <a:picLocks noChangeAspect="1"/>
          </p:cNvPicPr>
          <p:nvPr/>
        </p:nvPicPr>
        <p:blipFill>
          <a:blip r:embed="rId3"/>
          <a:stretch>
            <a:fillRect/>
          </a:stretch>
        </p:blipFill>
        <p:spPr>
          <a:xfrm>
            <a:off x="222842" y="3073005"/>
            <a:ext cx="4597540" cy="3027465"/>
          </a:xfrm>
          <a:prstGeom prst="rect">
            <a:avLst/>
          </a:prstGeom>
        </p:spPr>
      </p:pic>
      <p:sp>
        <p:nvSpPr>
          <p:cNvPr id="8" name="Marco 7">
            <a:extLst>
              <a:ext uri="{FF2B5EF4-FFF2-40B4-BE49-F238E27FC236}">
                <a16:creationId xmlns:a16="http://schemas.microsoft.com/office/drawing/2014/main" id="{22186BF9-AF78-7B4B-A860-8CE5231E5F2D}"/>
              </a:ext>
            </a:extLst>
          </p:cNvPr>
          <p:cNvSpPr/>
          <p:nvPr/>
        </p:nvSpPr>
        <p:spPr>
          <a:xfrm>
            <a:off x="6950843" y="2666217"/>
            <a:ext cx="5018315" cy="3973502"/>
          </a:xfrm>
          <a:prstGeom prst="fra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 name="Rectángulo 9">
            <a:extLst>
              <a:ext uri="{FF2B5EF4-FFF2-40B4-BE49-F238E27FC236}">
                <a16:creationId xmlns:a16="http://schemas.microsoft.com/office/drawing/2014/main" id="{BB34CED2-E30E-9F44-A519-60168BC66F52}"/>
              </a:ext>
            </a:extLst>
          </p:cNvPr>
          <p:cNvSpPr/>
          <p:nvPr/>
        </p:nvSpPr>
        <p:spPr>
          <a:xfrm>
            <a:off x="7787826" y="2795939"/>
            <a:ext cx="4082143" cy="384378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O" dirty="0"/>
          </a:p>
        </p:txBody>
      </p:sp>
      <p:sp>
        <p:nvSpPr>
          <p:cNvPr id="11" name="Rectángulo 10">
            <a:extLst>
              <a:ext uri="{FF2B5EF4-FFF2-40B4-BE49-F238E27FC236}">
                <a16:creationId xmlns:a16="http://schemas.microsoft.com/office/drawing/2014/main" id="{0685EDEF-7662-4C46-B377-BFC116F8F34B}"/>
              </a:ext>
            </a:extLst>
          </p:cNvPr>
          <p:cNvSpPr/>
          <p:nvPr/>
        </p:nvSpPr>
        <p:spPr>
          <a:xfrm>
            <a:off x="7959883" y="3646714"/>
            <a:ext cx="770460" cy="270970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5BC42C27-ADA1-704D-8DB9-9CE89959B811}"/>
              </a:ext>
            </a:extLst>
          </p:cNvPr>
          <p:cNvSpPr/>
          <p:nvPr/>
        </p:nvSpPr>
        <p:spPr>
          <a:xfrm>
            <a:off x="9225643" y="3646714"/>
            <a:ext cx="2422071" cy="27097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CO"/>
          </a:p>
        </p:txBody>
      </p:sp>
      <p:sp>
        <p:nvSpPr>
          <p:cNvPr id="13" name="Rectángulo 12">
            <a:extLst>
              <a:ext uri="{FF2B5EF4-FFF2-40B4-BE49-F238E27FC236}">
                <a16:creationId xmlns:a16="http://schemas.microsoft.com/office/drawing/2014/main" id="{8038AAFA-2FCF-AB41-8206-C3425E54D8CF}"/>
              </a:ext>
            </a:extLst>
          </p:cNvPr>
          <p:cNvSpPr/>
          <p:nvPr/>
        </p:nvSpPr>
        <p:spPr>
          <a:xfrm>
            <a:off x="7959883" y="2942608"/>
            <a:ext cx="3738030" cy="500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5" name="Conector recto de flecha 14">
            <a:extLst>
              <a:ext uri="{FF2B5EF4-FFF2-40B4-BE49-F238E27FC236}">
                <a16:creationId xmlns:a16="http://schemas.microsoft.com/office/drawing/2014/main" id="{86A4DA0E-C704-9C42-9FD5-158DB0FAF669}"/>
              </a:ext>
            </a:extLst>
          </p:cNvPr>
          <p:cNvCxnSpPr/>
          <p:nvPr/>
        </p:nvCxnSpPr>
        <p:spPr>
          <a:xfrm flipH="1">
            <a:off x="7173686" y="6356414"/>
            <a:ext cx="1828800" cy="252121"/>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6" name="CuadroTexto 15">
            <a:extLst>
              <a:ext uri="{FF2B5EF4-FFF2-40B4-BE49-F238E27FC236}">
                <a16:creationId xmlns:a16="http://schemas.microsoft.com/office/drawing/2014/main" id="{12EBA27C-0534-554E-914E-FBB7045CB728}"/>
              </a:ext>
            </a:extLst>
          </p:cNvPr>
          <p:cNvSpPr txBox="1"/>
          <p:nvPr/>
        </p:nvSpPr>
        <p:spPr>
          <a:xfrm>
            <a:off x="5532009" y="6366457"/>
            <a:ext cx="1629840" cy="369332"/>
          </a:xfrm>
          <a:prstGeom prst="rect">
            <a:avLst/>
          </a:prstGeom>
          <a:noFill/>
        </p:spPr>
        <p:txBody>
          <a:bodyPr wrap="square" rtlCol="0">
            <a:spAutoFit/>
          </a:bodyPr>
          <a:lstStyle/>
          <a:p>
            <a:r>
              <a:rPr lang="es-CO" dirty="0"/>
              <a:t>Pantilla base</a:t>
            </a:r>
          </a:p>
        </p:txBody>
      </p:sp>
      <p:cxnSp>
        <p:nvCxnSpPr>
          <p:cNvPr id="17" name="Conector recto de flecha 16">
            <a:extLst>
              <a:ext uri="{FF2B5EF4-FFF2-40B4-BE49-F238E27FC236}">
                <a16:creationId xmlns:a16="http://schemas.microsoft.com/office/drawing/2014/main" id="{AF91D1D0-FB3D-AD4B-BD4F-27D077334736}"/>
              </a:ext>
            </a:extLst>
          </p:cNvPr>
          <p:cNvCxnSpPr/>
          <p:nvPr/>
        </p:nvCxnSpPr>
        <p:spPr>
          <a:xfrm flipH="1">
            <a:off x="6161451" y="4875503"/>
            <a:ext cx="1828800" cy="252121"/>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8" name="CuadroTexto 17">
            <a:extLst>
              <a:ext uri="{FF2B5EF4-FFF2-40B4-BE49-F238E27FC236}">
                <a16:creationId xmlns:a16="http://schemas.microsoft.com/office/drawing/2014/main" id="{CDE9762A-F9C5-324F-B26E-54A2041E471D}"/>
              </a:ext>
            </a:extLst>
          </p:cNvPr>
          <p:cNvSpPr txBox="1"/>
          <p:nvPr/>
        </p:nvSpPr>
        <p:spPr>
          <a:xfrm>
            <a:off x="5062552" y="5134045"/>
            <a:ext cx="1616148" cy="369332"/>
          </a:xfrm>
          <a:prstGeom prst="rect">
            <a:avLst/>
          </a:prstGeom>
          <a:noFill/>
        </p:spPr>
        <p:txBody>
          <a:bodyPr wrap="none" rtlCol="0">
            <a:spAutoFit/>
          </a:bodyPr>
          <a:lstStyle/>
          <a:p>
            <a:r>
              <a:rPr lang="es-CO" dirty="0"/>
              <a:t>Caja de menu</a:t>
            </a:r>
          </a:p>
        </p:txBody>
      </p:sp>
      <p:cxnSp>
        <p:nvCxnSpPr>
          <p:cNvPr id="19" name="Conector recto de flecha 18">
            <a:extLst>
              <a:ext uri="{FF2B5EF4-FFF2-40B4-BE49-F238E27FC236}">
                <a16:creationId xmlns:a16="http://schemas.microsoft.com/office/drawing/2014/main" id="{C5EB9D58-DB50-6145-BD55-7F7ECC60D757}"/>
              </a:ext>
            </a:extLst>
          </p:cNvPr>
          <p:cNvCxnSpPr>
            <a:cxnSpLocks/>
          </p:cNvCxnSpPr>
          <p:nvPr/>
        </p:nvCxnSpPr>
        <p:spPr>
          <a:xfrm flipH="1">
            <a:off x="6336066" y="3166850"/>
            <a:ext cx="1740183" cy="153651"/>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CuadroTexto 20">
            <a:extLst>
              <a:ext uri="{FF2B5EF4-FFF2-40B4-BE49-F238E27FC236}">
                <a16:creationId xmlns:a16="http://schemas.microsoft.com/office/drawing/2014/main" id="{EF283FF1-A461-C540-A057-EAEFBEE58292}"/>
              </a:ext>
            </a:extLst>
          </p:cNvPr>
          <p:cNvSpPr txBox="1"/>
          <p:nvPr/>
        </p:nvSpPr>
        <p:spPr>
          <a:xfrm>
            <a:off x="5171108" y="3363408"/>
            <a:ext cx="2271840" cy="369332"/>
          </a:xfrm>
          <a:prstGeom prst="rect">
            <a:avLst/>
          </a:prstGeom>
          <a:noFill/>
        </p:spPr>
        <p:txBody>
          <a:bodyPr wrap="none" rtlCol="0">
            <a:spAutoFit/>
          </a:bodyPr>
          <a:lstStyle/>
          <a:p>
            <a:r>
              <a:rPr lang="es-CO" dirty="0"/>
              <a:t>Titulo o encabezado</a:t>
            </a:r>
          </a:p>
        </p:txBody>
      </p:sp>
      <p:cxnSp>
        <p:nvCxnSpPr>
          <p:cNvPr id="22" name="Conector recto de flecha 21">
            <a:extLst>
              <a:ext uri="{FF2B5EF4-FFF2-40B4-BE49-F238E27FC236}">
                <a16:creationId xmlns:a16="http://schemas.microsoft.com/office/drawing/2014/main" id="{662630FB-9314-F442-9346-526A1DA24357}"/>
              </a:ext>
            </a:extLst>
          </p:cNvPr>
          <p:cNvCxnSpPr>
            <a:cxnSpLocks/>
          </p:cNvCxnSpPr>
          <p:nvPr/>
        </p:nvCxnSpPr>
        <p:spPr>
          <a:xfrm flipH="1" flipV="1">
            <a:off x="7075851" y="4376057"/>
            <a:ext cx="3218332" cy="397765"/>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5" name="CuadroTexto 24">
            <a:extLst>
              <a:ext uri="{FF2B5EF4-FFF2-40B4-BE49-F238E27FC236}">
                <a16:creationId xmlns:a16="http://schemas.microsoft.com/office/drawing/2014/main" id="{F90E37E9-EF61-0345-9580-C64559D08B1D}"/>
              </a:ext>
            </a:extLst>
          </p:cNvPr>
          <p:cNvSpPr txBox="1"/>
          <p:nvPr/>
        </p:nvSpPr>
        <p:spPr>
          <a:xfrm>
            <a:off x="5220910" y="4056042"/>
            <a:ext cx="1234633" cy="369332"/>
          </a:xfrm>
          <a:prstGeom prst="rect">
            <a:avLst/>
          </a:prstGeom>
          <a:noFill/>
        </p:spPr>
        <p:txBody>
          <a:bodyPr wrap="none" rtlCol="0">
            <a:spAutoFit/>
          </a:bodyPr>
          <a:lstStyle/>
          <a:p>
            <a:r>
              <a:rPr lang="es-CO" dirty="0"/>
              <a:t>Contenido</a:t>
            </a:r>
          </a:p>
        </p:txBody>
      </p:sp>
    </p:spTree>
    <p:extLst>
      <p:ext uri="{BB962C8B-B14F-4D97-AF65-F5344CB8AC3E}">
        <p14:creationId xmlns:p14="http://schemas.microsoft.com/office/powerpoint/2010/main" val="2131380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Plantilla Blade</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6" name="CuadroTexto 5">
            <a:extLst>
              <a:ext uri="{FF2B5EF4-FFF2-40B4-BE49-F238E27FC236}">
                <a16:creationId xmlns:a16="http://schemas.microsoft.com/office/drawing/2014/main" id="{E6797038-5CAA-324D-87D7-3ACBECEA51C2}"/>
              </a:ext>
            </a:extLst>
          </p:cNvPr>
          <p:cNvSpPr txBox="1"/>
          <p:nvPr/>
        </p:nvSpPr>
        <p:spPr>
          <a:xfrm>
            <a:off x="4770548" y="1597511"/>
            <a:ext cx="1433406" cy="369332"/>
          </a:xfrm>
          <a:prstGeom prst="rect">
            <a:avLst/>
          </a:prstGeom>
          <a:noFill/>
        </p:spPr>
        <p:txBody>
          <a:bodyPr wrap="none" rtlCol="0">
            <a:spAutoFit/>
          </a:bodyPr>
          <a:lstStyle/>
          <a:p>
            <a:r>
              <a:rPr lang="es-CO" dirty="0"/>
              <a:t>Anotaciones</a:t>
            </a:r>
          </a:p>
        </p:txBody>
      </p:sp>
      <p:sp>
        <p:nvSpPr>
          <p:cNvPr id="8" name="CuadroTexto 7">
            <a:extLst>
              <a:ext uri="{FF2B5EF4-FFF2-40B4-BE49-F238E27FC236}">
                <a16:creationId xmlns:a16="http://schemas.microsoft.com/office/drawing/2014/main" id="{627A10B0-C072-6244-BEFE-3CA7593DA2DA}"/>
              </a:ext>
            </a:extLst>
          </p:cNvPr>
          <p:cNvSpPr txBox="1"/>
          <p:nvPr/>
        </p:nvSpPr>
        <p:spPr>
          <a:xfrm>
            <a:off x="378260" y="2166257"/>
            <a:ext cx="11435479" cy="5355312"/>
          </a:xfrm>
          <a:prstGeom prst="rect">
            <a:avLst/>
          </a:prstGeom>
          <a:noFill/>
        </p:spPr>
        <p:txBody>
          <a:bodyPr wrap="square" rtlCol="0">
            <a:spAutoFit/>
          </a:bodyPr>
          <a:lstStyle/>
          <a:p>
            <a:pPr marL="285750" indent="-285750">
              <a:buFont typeface="Arial" panose="020B0604020202020204" pitchFamily="34" charset="0"/>
              <a:buChar char="•"/>
            </a:pPr>
            <a:r>
              <a:rPr lang="es-CO" dirty="0"/>
              <a:t>{{asset (‘ [ruta_archivo.css] ’)}} //para cargar recursos como los css y los js de manera correcta 	para que no exista problemas con las rutas.</a:t>
            </a:r>
            <a:br>
              <a:rPr lang="es-CO" dirty="0"/>
            </a:br>
            <a:endParaRPr lang="es-CO" dirty="0"/>
          </a:p>
          <a:p>
            <a:pPr lvl="1"/>
            <a:r>
              <a:rPr lang="es-CO" dirty="0"/>
              <a:t>Ejemplo:</a:t>
            </a:r>
          </a:p>
          <a:p>
            <a:pPr lvl="1"/>
            <a:r>
              <a:rPr lang="es-CO" dirty="0"/>
              <a:t>	&lt;link href="{{asset('/sgd/vendors/bootstrap/dist/css/bootstrap.min.css')}}" rel="stylesheet"&gt;</a:t>
            </a:r>
          </a:p>
          <a:p>
            <a:pPr lvl="1"/>
            <a:r>
              <a:rPr lang="es-CO" dirty="0"/>
              <a:t>	&lt;script src="{{asset('/sgd/vendors/nprogress/nprogress.js')}}"&gt;&lt;/script&gt;</a:t>
            </a:r>
            <a:br>
              <a:rPr lang="es-CO" dirty="0"/>
            </a:br>
            <a:endParaRPr lang="es-CO" dirty="0"/>
          </a:p>
          <a:p>
            <a:pPr marL="285750" indent="-285750">
              <a:buFont typeface="Arial" panose="020B0604020202020204" pitchFamily="34" charset="0"/>
              <a:buChar char="•"/>
            </a:pPr>
            <a:r>
              <a:rPr lang="es-CO" dirty="0"/>
              <a:t>@yield(‘[nombre_campo]’) es una caja donde podremos ingresar diferente contenido .</a:t>
            </a:r>
            <a:br>
              <a:rPr lang="es-CO" dirty="0"/>
            </a:br>
            <a:endParaRPr lang="es-CO" dirty="0"/>
          </a:p>
          <a:p>
            <a:pPr marL="285750" indent="-285750">
              <a:buFont typeface="Arial" panose="020B0604020202020204" pitchFamily="34" charset="0"/>
              <a:buChar char="•"/>
            </a:pPr>
            <a:r>
              <a:rPr lang="es-CO" dirty="0"/>
              <a:t>@include(‘[ruta_plantilla_blade]’) //permite incluir una porcion de html que estemos usando y que necesitemos repetir.</a:t>
            </a:r>
            <a:br>
              <a:rPr lang="es-CO" dirty="0"/>
            </a:br>
            <a:endParaRPr lang="es-CO" dirty="0"/>
          </a:p>
          <a:p>
            <a:pPr marL="285750" indent="-285750">
              <a:buFont typeface="Arial" panose="020B0604020202020204" pitchFamily="34" charset="0"/>
              <a:buChar char="•"/>
            </a:pPr>
            <a:r>
              <a:rPr lang="es-CO" dirty="0"/>
              <a:t>@section y @endsection // permite establecer contenido en nuestra caja @yield </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@isset y @endisset // permite validar si una variable existe en la plantilla, muy util para reutilizar componentes</a:t>
            </a:r>
          </a:p>
          <a:p>
            <a:pPr marL="285750" indent="-285750">
              <a:buFont typeface="Arial" panose="020B0604020202020204" pitchFamily="34" charset="0"/>
              <a:buChar char="•"/>
            </a:pPr>
            <a:endParaRPr lang="es-CO" dirty="0"/>
          </a:p>
          <a:p>
            <a:pPr marL="742950" lvl="1" indent="-285750">
              <a:buFont typeface="Arial" panose="020B0604020202020204" pitchFamily="34" charset="0"/>
              <a:buChar char="•"/>
            </a:pPr>
            <a:endParaRPr lang="es-CO" dirty="0"/>
          </a:p>
          <a:p>
            <a:pPr lvl="1"/>
            <a:r>
              <a:rPr lang="es-CO" dirty="0"/>
              <a:t>	</a:t>
            </a:r>
          </a:p>
        </p:txBody>
      </p:sp>
      <p:sp>
        <p:nvSpPr>
          <p:cNvPr id="9" name="Marco 8">
            <a:extLst>
              <a:ext uri="{FF2B5EF4-FFF2-40B4-BE49-F238E27FC236}">
                <a16:creationId xmlns:a16="http://schemas.microsoft.com/office/drawing/2014/main" id="{04C87D7B-3123-0B46-BD3F-6380B6A644BA}"/>
              </a:ext>
            </a:extLst>
          </p:cNvPr>
          <p:cNvSpPr/>
          <p:nvPr/>
        </p:nvSpPr>
        <p:spPr>
          <a:xfrm>
            <a:off x="3603171" y="4038600"/>
            <a:ext cx="152400" cy="3918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16659787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Plantilla Blade</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6" name="CuadroTexto 5">
            <a:extLst>
              <a:ext uri="{FF2B5EF4-FFF2-40B4-BE49-F238E27FC236}">
                <a16:creationId xmlns:a16="http://schemas.microsoft.com/office/drawing/2014/main" id="{E6797038-5CAA-324D-87D7-3ACBECEA51C2}"/>
              </a:ext>
            </a:extLst>
          </p:cNvPr>
          <p:cNvSpPr txBox="1"/>
          <p:nvPr/>
        </p:nvSpPr>
        <p:spPr>
          <a:xfrm>
            <a:off x="4770548" y="1597511"/>
            <a:ext cx="1433406" cy="369332"/>
          </a:xfrm>
          <a:prstGeom prst="rect">
            <a:avLst/>
          </a:prstGeom>
          <a:noFill/>
        </p:spPr>
        <p:txBody>
          <a:bodyPr wrap="none" rtlCol="0">
            <a:spAutoFit/>
          </a:bodyPr>
          <a:lstStyle/>
          <a:p>
            <a:r>
              <a:rPr lang="es-CO" dirty="0"/>
              <a:t>Anotaciones</a:t>
            </a:r>
          </a:p>
        </p:txBody>
      </p:sp>
      <p:sp>
        <p:nvSpPr>
          <p:cNvPr id="8" name="CuadroTexto 7">
            <a:extLst>
              <a:ext uri="{FF2B5EF4-FFF2-40B4-BE49-F238E27FC236}">
                <a16:creationId xmlns:a16="http://schemas.microsoft.com/office/drawing/2014/main" id="{627A10B0-C072-6244-BEFE-3CA7593DA2DA}"/>
              </a:ext>
            </a:extLst>
          </p:cNvPr>
          <p:cNvSpPr txBox="1"/>
          <p:nvPr/>
        </p:nvSpPr>
        <p:spPr>
          <a:xfrm>
            <a:off x="378260" y="2166257"/>
            <a:ext cx="11435479" cy="2031325"/>
          </a:xfrm>
          <a:prstGeom prst="rect">
            <a:avLst/>
          </a:prstGeom>
          <a:noFill/>
        </p:spPr>
        <p:txBody>
          <a:bodyPr wrap="square" rtlCol="0">
            <a:spAutoFit/>
          </a:bodyPr>
          <a:lstStyle/>
          <a:p>
            <a:pPr marL="285750" indent="-285750">
              <a:buFont typeface="Arial" panose="020B0604020202020204" pitchFamily="34" charset="0"/>
              <a:buChar char="•"/>
            </a:pPr>
            <a:r>
              <a:rPr lang="es-CO" dirty="0"/>
              <a:t>@foreach y @endforeach permite recorrer un array donde tengamos datos guardados</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@if, @else y @endif // condiconal </a:t>
            </a:r>
          </a:p>
          <a:p>
            <a:pPr marL="285750" indent="-285750">
              <a:buFont typeface="Arial" panose="020B0604020202020204" pitchFamily="34" charset="0"/>
              <a:buChar char="•"/>
            </a:pPr>
            <a:endParaRPr lang="es-CO" dirty="0"/>
          </a:p>
          <a:p>
            <a:pPr marL="285750" indent="-285750">
              <a:buFont typeface="Arial" panose="020B0604020202020204" pitchFamily="34" charset="0"/>
              <a:buChar char="•"/>
            </a:pPr>
            <a:r>
              <a:rPr lang="es-CO" dirty="0"/>
              <a:t> </a:t>
            </a:r>
          </a:p>
          <a:p>
            <a:pPr marL="742950" lvl="1" indent="-285750">
              <a:buFont typeface="Arial" panose="020B0604020202020204" pitchFamily="34" charset="0"/>
              <a:buChar char="•"/>
            </a:pPr>
            <a:endParaRPr lang="es-CO" dirty="0"/>
          </a:p>
          <a:p>
            <a:pPr lvl="1"/>
            <a:r>
              <a:rPr lang="es-CO" dirty="0"/>
              <a:t>	</a:t>
            </a:r>
          </a:p>
        </p:txBody>
      </p:sp>
      <p:sp>
        <p:nvSpPr>
          <p:cNvPr id="9" name="Marco 8">
            <a:extLst>
              <a:ext uri="{FF2B5EF4-FFF2-40B4-BE49-F238E27FC236}">
                <a16:creationId xmlns:a16="http://schemas.microsoft.com/office/drawing/2014/main" id="{04C87D7B-3123-0B46-BD3F-6380B6A644BA}"/>
              </a:ext>
            </a:extLst>
          </p:cNvPr>
          <p:cNvSpPr/>
          <p:nvPr/>
        </p:nvSpPr>
        <p:spPr>
          <a:xfrm>
            <a:off x="3603171" y="4038600"/>
            <a:ext cx="152400" cy="3918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977975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Controladores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Tree>
    <p:extLst>
      <p:ext uri="{BB962C8B-B14F-4D97-AF65-F5344CB8AC3E}">
        <p14:creationId xmlns:p14="http://schemas.microsoft.com/office/powerpoint/2010/main" val="41631008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Rutas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Tree>
    <p:extLst>
      <p:ext uri="{BB962C8B-B14F-4D97-AF65-F5344CB8AC3E}">
        <p14:creationId xmlns:p14="http://schemas.microsoft.com/office/powerpoint/2010/main" val="105167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a:xfrm>
            <a:off x="680321" y="701239"/>
            <a:ext cx="9613861" cy="1080938"/>
          </a:xfrm>
        </p:spPr>
        <p:txBody>
          <a:bodyPr/>
          <a:lstStyle/>
          <a:p>
            <a:pPr algn="ctr"/>
            <a:r>
              <a:rPr lang="es-CO" dirty="0"/>
              <a:t>Colecciones.</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7" name="CuadroTexto 6">
            <a:extLst>
              <a:ext uri="{FF2B5EF4-FFF2-40B4-BE49-F238E27FC236}">
                <a16:creationId xmlns:a16="http://schemas.microsoft.com/office/drawing/2014/main" id="{948FC77C-B540-934D-9D02-39A6BF4693FB}"/>
              </a:ext>
            </a:extLst>
          </p:cNvPr>
          <p:cNvSpPr txBox="1"/>
          <p:nvPr/>
        </p:nvSpPr>
        <p:spPr>
          <a:xfrm>
            <a:off x="2137891" y="1436974"/>
            <a:ext cx="8998328" cy="461665"/>
          </a:xfrm>
          <a:prstGeom prst="rect">
            <a:avLst/>
          </a:prstGeom>
          <a:noFill/>
        </p:spPr>
        <p:txBody>
          <a:bodyPr wrap="square" rtlCol="0">
            <a:spAutoFit/>
          </a:bodyPr>
          <a:lstStyle/>
          <a:p>
            <a:r>
              <a:rPr lang="es-CO" sz="2400" dirty="0">
                <a:hlinkClick r:id="rId3"/>
              </a:rPr>
              <a:t>https://docs.laraveles.com/docs/5.5/collections</a:t>
            </a:r>
            <a:endParaRPr lang="es-CO" sz="2400" dirty="0"/>
          </a:p>
        </p:txBody>
      </p:sp>
      <p:sp>
        <p:nvSpPr>
          <p:cNvPr id="10" name="CuadroTexto 9">
            <a:extLst>
              <a:ext uri="{FF2B5EF4-FFF2-40B4-BE49-F238E27FC236}">
                <a16:creationId xmlns:a16="http://schemas.microsoft.com/office/drawing/2014/main" id="{C2170336-8A27-D744-9A99-8FACF19AE301}"/>
              </a:ext>
            </a:extLst>
          </p:cNvPr>
          <p:cNvSpPr txBox="1"/>
          <p:nvPr/>
        </p:nvSpPr>
        <p:spPr>
          <a:xfrm>
            <a:off x="334537" y="2020494"/>
            <a:ext cx="11775688" cy="4801314"/>
          </a:xfrm>
          <a:prstGeom prst="rect">
            <a:avLst/>
          </a:prstGeom>
          <a:noFill/>
        </p:spPr>
        <p:txBody>
          <a:bodyPr wrap="square" rtlCol="0">
            <a:spAutoFit/>
          </a:bodyPr>
          <a:lstStyle/>
          <a:p>
            <a:r>
              <a:rPr lang="es-CO" dirty="0"/>
              <a:t>La clase Illuminate\Support\Collection proporciona un encapsulador muy fluido para trabajar con </a:t>
            </a:r>
            <a:r>
              <a:rPr lang="es-CO" i="1" dirty="0"/>
              <a:t>arrays</a:t>
            </a:r>
            <a:r>
              <a:rPr lang="es-CO" dirty="0"/>
              <a:t> de datos. En el link se encuentran todos los metodos y sus descripciones ademas de cómo deben ser usados.</a:t>
            </a:r>
          </a:p>
          <a:p>
            <a:endParaRPr lang="es-CO" dirty="0"/>
          </a:p>
          <a:p>
            <a:r>
              <a:rPr lang="es-CO" dirty="0"/>
              <a:t>Ya que esta provee funciones como:</a:t>
            </a:r>
          </a:p>
          <a:p>
            <a:pPr marL="285750" indent="-285750">
              <a:buFont typeface="Arial" panose="020B0604020202020204" pitchFamily="34" charset="0"/>
              <a:buChar char="•"/>
            </a:pPr>
            <a:r>
              <a:rPr lang="es-CO" dirty="0"/>
              <a:t>all() // trae todos los valores</a:t>
            </a:r>
          </a:p>
          <a:p>
            <a:pPr marL="285750" indent="-285750">
              <a:buFont typeface="Arial" panose="020B0604020202020204" pitchFamily="34" charset="0"/>
              <a:buChar char="•"/>
            </a:pPr>
            <a:r>
              <a:rPr lang="es-CO" dirty="0"/>
              <a:t>first() // el primer valor que encuentra</a:t>
            </a:r>
          </a:p>
          <a:p>
            <a:pPr marL="285750" indent="-285750">
              <a:buFont typeface="Arial" panose="020B0604020202020204" pitchFamily="34" charset="0"/>
              <a:buChar char="•"/>
            </a:pPr>
            <a:r>
              <a:rPr lang="es-CO" dirty="0"/>
              <a:t>count() // cuenta el numero de elementos de un array</a:t>
            </a:r>
          </a:p>
          <a:p>
            <a:pPr marL="285750" indent="-285750">
              <a:buFont typeface="Arial" panose="020B0604020202020204" pitchFamily="34" charset="0"/>
              <a:buChar char="•"/>
            </a:pPr>
            <a:r>
              <a:rPr lang="es-CO" dirty="0"/>
              <a:t>etc.</a:t>
            </a:r>
          </a:p>
          <a:p>
            <a:endParaRPr lang="es-CO" dirty="0"/>
          </a:p>
          <a:p>
            <a:r>
              <a:rPr lang="es-CO" dirty="0"/>
              <a:t>Esto es muy util a la hora de realizar las consultas a la base de datos dentro de nuestros controladores mediante ciertas condiciones como: </a:t>
            </a:r>
          </a:p>
          <a:p>
            <a:pPr marL="285750" indent="-285750">
              <a:buFont typeface="Arial" panose="020B0604020202020204" pitchFamily="34" charset="0"/>
              <a:buChar char="•"/>
            </a:pPr>
            <a:r>
              <a:rPr lang="es-CO" dirty="0"/>
              <a:t>Where.</a:t>
            </a:r>
          </a:p>
          <a:p>
            <a:pPr marL="285750" indent="-285750">
              <a:buFont typeface="Arial" panose="020B0604020202020204" pitchFamily="34" charset="0"/>
              <a:buChar char="•"/>
            </a:pPr>
            <a:r>
              <a:rPr lang="es-CO" dirty="0"/>
              <a:t>Wherein</a:t>
            </a:r>
          </a:p>
          <a:p>
            <a:r>
              <a:rPr lang="es-CO" dirty="0"/>
              <a:t>Organizar los datos que realizo nuestra consulta Eloquent como :</a:t>
            </a:r>
          </a:p>
          <a:p>
            <a:pPr marL="285750" indent="-285750">
              <a:buFont typeface="Arial" panose="020B0604020202020204" pitchFamily="34" charset="0"/>
              <a:buChar char="•"/>
            </a:pPr>
            <a:r>
              <a:rPr lang="es-CO" dirty="0"/>
              <a:t>sort</a:t>
            </a:r>
          </a:p>
          <a:p>
            <a:pPr marL="285750" indent="-285750">
              <a:buFont typeface="Arial" panose="020B0604020202020204" pitchFamily="34" charset="0"/>
              <a:buChar char="•"/>
            </a:pPr>
            <a:r>
              <a:rPr lang="es-CO" dirty="0"/>
              <a:t>sortBy</a:t>
            </a:r>
          </a:p>
          <a:p>
            <a:pPr marL="285750" indent="-285750">
              <a:buFont typeface="Arial" panose="020B0604020202020204" pitchFamily="34" charset="0"/>
              <a:buChar char="•"/>
            </a:pPr>
            <a:r>
              <a:rPr lang="es-CO" dirty="0"/>
              <a:t>sortByDesc</a:t>
            </a:r>
          </a:p>
        </p:txBody>
      </p:sp>
    </p:spTree>
    <p:extLst>
      <p:ext uri="{BB962C8B-B14F-4D97-AF65-F5344CB8AC3E}">
        <p14:creationId xmlns:p14="http://schemas.microsoft.com/office/powerpoint/2010/main" val="154272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CDB4B-AFD6-F142-8DD1-4CFBB35FE568}"/>
              </a:ext>
            </a:extLst>
          </p:cNvPr>
          <p:cNvSpPr>
            <a:spLocks noGrp="1"/>
          </p:cNvSpPr>
          <p:nvPr>
            <p:ph type="title"/>
          </p:nvPr>
        </p:nvSpPr>
        <p:spPr/>
        <p:txBody>
          <a:bodyPr/>
          <a:lstStyle/>
          <a:p>
            <a:pPr algn="ctr"/>
            <a:r>
              <a:rPr lang="es-CO" dirty="0"/>
              <a:t>Laravel</a:t>
            </a:r>
          </a:p>
        </p:txBody>
      </p:sp>
      <p:pic>
        <p:nvPicPr>
          <p:cNvPr id="6" name="Imagen 5">
            <a:extLst>
              <a:ext uri="{FF2B5EF4-FFF2-40B4-BE49-F238E27FC236}">
                <a16:creationId xmlns:a16="http://schemas.microsoft.com/office/drawing/2014/main" id="{DF0F54D3-8873-B141-8D22-6D3C609619CA}"/>
              </a:ext>
            </a:extLst>
          </p:cNvPr>
          <p:cNvPicPr>
            <a:picLocks noChangeAspect="1"/>
          </p:cNvPicPr>
          <p:nvPr/>
        </p:nvPicPr>
        <p:blipFill>
          <a:blip r:embed="rId2"/>
          <a:stretch>
            <a:fillRect/>
          </a:stretch>
        </p:blipFill>
        <p:spPr>
          <a:xfrm>
            <a:off x="10547498" y="555958"/>
            <a:ext cx="1644502" cy="1453595"/>
          </a:xfrm>
          <a:prstGeom prst="rect">
            <a:avLst/>
          </a:prstGeom>
        </p:spPr>
      </p:pic>
      <p:sp>
        <p:nvSpPr>
          <p:cNvPr id="8" name="Marcador de contenido 7">
            <a:extLst>
              <a:ext uri="{FF2B5EF4-FFF2-40B4-BE49-F238E27FC236}">
                <a16:creationId xmlns:a16="http://schemas.microsoft.com/office/drawing/2014/main" id="{770137E0-D489-614E-AD9E-2A87672BEB48}"/>
              </a:ext>
            </a:extLst>
          </p:cNvPr>
          <p:cNvSpPr>
            <a:spLocks noGrp="1"/>
          </p:cNvSpPr>
          <p:nvPr>
            <p:ph idx="1"/>
          </p:nvPr>
        </p:nvSpPr>
        <p:spPr>
          <a:xfrm>
            <a:off x="202019" y="2336872"/>
            <a:ext cx="11791507" cy="4372271"/>
          </a:xfrm>
        </p:spPr>
        <p:txBody>
          <a:bodyPr>
            <a:normAutofit/>
          </a:bodyPr>
          <a:lstStyle/>
          <a:p>
            <a:r>
              <a:rPr lang="es-CO" dirty="0"/>
              <a:t>Cualidades:</a:t>
            </a:r>
          </a:p>
          <a:p>
            <a:pPr lvl="1"/>
            <a:r>
              <a:rPr lang="es-CO" dirty="0"/>
              <a:t>Alta integración.</a:t>
            </a:r>
          </a:p>
          <a:p>
            <a:pPr lvl="1"/>
            <a:r>
              <a:rPr lang="es-CO" dirty="0"/>
              <a:t>Escalabiidad.</a:t>
            </a:r>
          </a:p>
          <a:p>
            <a:pPr lvl="1"/>
            <a:r>
              <a:rPr lang="es-CO" dirty="0"/>
              <a:t>Facilidad en el mantenimiento.</a:t>
            </a:r>
          </a:p>
          <a:p>
            <a:pPr lvl="1"/>
            <a:r>
              <a:rPr lang="es-CO" dirty="0"/>
              <a:t>Autenticación OAuth 2.0. </a:t>
            </a:r>
          </a:p>
          <a:p>
            <a:pPr lvl="1"/>
            <a:r>
              <a:rPr lang="es-CO" dirty="0"/>
              <a:t>Baja curva de aprendizaje.</a:t>
            </a:r>
          </a:p>
          <a:p>
            <a:pPr lvl="1"/>
            <a:r>
              <a:rPr lang="es-CO" dirty="0"/>
              <a:t>Construccion de Apis, microservicios - Micro framework  </a:t>
            </a:r>
            <a:r>
              <a:rPr lang="es-CO" dirty="0">
                <a:hlinkClick r:id="rId3"/>
              </a:rPr>
              <a:t>https://lumen.laravel.com/</a:t>
            </a:r>
            <a:r>
              <a:rPr lang="es-CO" dirty="0"/>
              <a:t>.</a:t>
            </a:r>
          </a:p>
          <a:p>
            <a:pPr lvl="1"/>
            <a:r>
              <a:rPr lang="es-CO" dirty="0"/>
              <a:t>Escrito en Php, el 90% de los sitios web actuales usan este lenguaje del lado del servidor.</a:t>
            </a:r>
          </a:p>
          <a:p>
            <a:pPr lvl="1"/>
            <a:r>
              <a:rPr lang="es-CO" dirty="0"/>
              <a:t>Flexibilidad en los motores de bases de datos.</a:t>
            </a:r>
          </a:p>
          <a:p>
            <a:pPr lvl="1"/>
            <a:r>
              <a:rPr lang="es-CO" dirty="0"/>
              <a:t>Poderoso gestor de plantillas, Blade.</a:t>
            </a:r>
          </a:p>
          <a:p>
            <a:pPr lvl="1"/>
            <a:endParaRPr lang="es-CO" dirty="0"/>
          </a:p>
          <a:p>
            <a:pPr marL="2743200" lvl="6" indent="0">
              <a:buNone/>
            </a:pPr>
            <a:endParaRPr lang="es-CO" dirty="0"/>
          </a:p>
          <a:p>
            <a:pPr lvl="1"/>
            <a:endParaRPr lang="es-CO" dirty="0"/>
          </a:p>
        </p:txBody>
      </p:sp>
      <p:pic>
        <p:nvPicPr>
          <p:cNvPr id="7" name="Imagen 6">
            <a:extLst>
              <a:ext uri="{FF2B5EF4-FFF2-40B4-BE49-F238E27FC236}">
                <a16:creationId xmlns:a16="http://schemas.microsoft.com/office/drawing/2014/main" id="{64EF1B30-5A4D-E34F-ACA9-0E842863A9FE}"/>
              </a:ext>
            </a:extLst>
          </p:cNvPr>
          <p:cNvPicPr>
            <a:picLocks noChangeAspect="1"/>
          </p:cNvPicPr>
          <p:nvPr/>
        </p:nvPicPr>
        <p:blipFill rotWithShape="1">
          <a:blip r:embed="rId4"/>
          <a:srcRect l="61682"/>
          <a:stretch/>
        </p:blipFill>
        <p:spPr>
          <a:xfrm>
            <a:off x="8676167" y="2161485"/>
            <a:ext cx="3232298" cy="2206618"/>
          </a:xfrm>
          <a:prstGeom prst="rect">
            <a:avLst/>
          </a:prstGeom>
        </p:spPr>
      </p:pic>
    </p:spTree>
    <p:extLst>
      <p:ext uri="{BB962C8B-B14F-4D97-AF65-F5344CB8AC3E}">
        <p14:creationId xmlns:p14="http://schemas.microsoft.com/office/powerpoint/2010/main" val="295263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CDB4B-AFD6-F142-8DD1-4CFBB35FE568}"/>
              </a:ext>
            </a:extLst>
          </p:cNvPr>
          <p:cNvSpPr>
            <a:spLocks noGrp="1"/>
          </p:cNvSpPr>
          <p:nvPr>
            <p:ph type="title"/>
          </p:nvPr>
        </p:nvSpPr>
        <p:spPr>
          <a:xfrm>
            <a:off x="648048" y="890244"/>
            <a:ext cx="9613861" cy="1080938"/>
          </a:xfrm>
        </p:spPr>
        <p:txBody>
          <a:bodyPr>
            <a:normAutofit fontScale="90000"/>
          </a:bodyPr>
          <a:lstStyle/>
          <a:p>
            <a:pPr algn="ctr"/>
            <a:r>
              <a:rPr lang="es-CO" dirty="0"/>
              <a:t>Laravel y Vue.js</a:t>
            </a:r>
            <a:br>
              <a:rPr lang="es-CO" dirty="0"/>
            </a:br>
            <a:r>
              <a:rPr lang="es-CO" dirty="0"/>
              <a:t>Laravel y sus integraciones.</a:t>
            </a:r>
            <a:br>
              <a:rPr lang="es-CO" dirty="0"/>
            </a:br>
            <a:endParaRPr lang="es-CO" dirty="0"/>
          </a:p>
        </p:txBody>
      </p:sp>
      <p:pic>
        <p:nvPicPr>
          <p:cNvPr id="6" name="Imagen 5">
            <a:extLst>
              <a:ext uri="{FF2B5EF4-FFF2-40B4-BE49-F238E27FC236}">
                <a16:creationId xmlns:a16="http://schemas.microsoft.com/office/drawing/2014/main" id="{DF0F54D3-8873-B141-8D22-6D3C609619CA}"/>
              </a:ext>
            </a:extLst>
          </p:cNvPr>
          <p:cNvPicPr>
            <a:picLocks noChangeAspect="1"/>
          </p:cNvPicPr>
          <p:nvPr/>
        </p:nvPicPr>
        <p:blipFill>
          <a:blip r:embed="rId2"/>
          <a:stretch>
            <a:fillRect/>
          </a:stretch>
        </p:blipFill>
        <p:spPr>
          <a:xfrm>
            <a:off x="10547498" y="555958"/>
            <a:ext cx="1644502" cy="1453595"/>
          </a:xfrm>
          <a:prstGeom prst="rect">
            <a:avLst/>
          </a:prstGeom>
        </p:spPr>
      </p:pic>
      <p:sp>
        <p:nvSpPr>
          <p:cNvPr id="8" name="Marcador de contenido 7">
            <a:extLst>
              <a:ext uri="{FF2B5EF4-FFF2-40B4-BE49-F238E27FC236}">
                <a16:creationId xmlns:a16="http://schemas.microsoft.com/office/drawing/2014/main" id="{770137E0-D489-614E-AD9E-2A87672BEB48}"/>
              </a:ext>
            </a:extLst>
          </p:cNvPr>
          <p:cNvSpPr>
            <a:spLocks noGrp="1"/>
          </p:cNvSpPr>
          <p:nvPr>
            <p:ph idx="1"/>
          </p:nvPr>
        </p:nvSpPr>
        <p:spPr>
          <a:xfrm>
            <a:off x="202019" y="2336872"/>
            <a:ext cx="11791507" cy="4372271"/>
          </a:xfrm>
        </p:spPr>
        <p:txBody>
          <a:bodyPr>
            <a:normAutofit/>
          </a:bodyPr>
          <a:lstStyle/>
          <a:p>
            <a:pPr marL="2743200" lvl="6" indent="0">
              <a:buNone/>
            </a:pPr>
            <a:endParaRPr lang="es-CO" dirty="0"/>
          </a:p>
          <a:p>
            <a:pPr lvl="1"/>
            <a:endParaRPr lang="es-CO" dirty="0"/>
          </a:p>
        </p:txBody>
      </p:sp>
      <p:pic>
        <p:nvPicPr>
          <p:cNvPr id="3" name="Imagen 2">
            <a:extLst>
              <a:ext uri="{FF2B5EF4-FFF2-40B4-BE49-F238E27FC236}">
                <a16:creationId xmlns:a16="http://schemas.microsoft.com/office/drawing/2014/main" id="{D4C847AE-784F-FB47-9E4C-BA1A79CD9A7B}"/>
              </a:ext>
            </a:extLst>
          </p:cNvPr>
          <p:cNvPicPr>
            <a:picLocks noChangeAspect="1"/>
          </p:cNvPicPr>
          <p:nvPr/>
        </p:nvPicPr>
        <p:blipFill>
          <a:blip r:embed="rId3"/>
          <a:stretch>
            <a:fillRect/>
          </a:stretch>
        </p:blipFill>
        <p:spPr>
          <a:xfrm>
            <a:off x="5371786" y="2336873"/>
            <a:ext cx="6618195" cy="3965170"/>
          </a:xfrm>
          <a:prstGeom prst="rect">
            <a:avLst/>
          </a:prstGeom>
        </p:spPr>
      </p:pic>
      <p:sp>
        <p:nvSpPr>
          <p:cNvPr id="4" name="Rectángulo 3">
            <a:extLst>
              <a:ext uri="{FF2B5EF4-FFF2-40B4-BE49-F238E27FC236}">
                <a16:creationId xmlns:a16="http://schemas.microsoft.com/office/drawing/2014/main" id="{AABE6963-8B9E-BE4A-8C1D-1FAE5FA6FFF2}"/>
              </a:ext>
            </a:extLst>
          </p:cNvPr>
          <p:cNvSpPr/>
          <p:nvPr/>
        </p:nvSpPr>
        <p:spPr>
          <a:xfrm>
            <a:off x="5356557" y="6358695"/>
            <a:ext cx="6819628" cy="369332"/>
          </a:xfrm>
          <a:prstGeom prst="rect">
            <a:avLst/>
          </a:prstGeom>
        </p:spPr>
        <p:txBody>
          <a:bodyPr wrap="square">
            <a:spAutoFit/>
          </a:bodyPr>
          <a:lstStyle/>
          <a:p>
            <a:r>
              <a:rPr lang="en" i="1" dirty="0" err="1">
                <a:latin typeface="proxima-nova"/>
              </a:rPr>
              <a:t>Número</a:t>
            </a:r>
            <a:r>
              <a:rPr lang="en" i="1" dirty="0">
                <a:latin typeface="proxima-nova"/>
              </a:rPr>
              <a:t> de </a:t>
            </a:r>
            <a:r>
              <a:rPr lang="en" i="1" dirty="0" err="1">
                <a:latin typeface="proxima-nova"/>
              </a:rPr>
              <a:t>estrellas</a:t>
            </a:r>
            <a:r>
              <a:rPr lang="en" i="1" dirty="0">
                <a:latin typeface="proxima-nova"/>
              </a:rPr>
              <a:t> </a:t>
            </a:r>
            <a:r>
              <a:rPr lang="en" i="1" dirty="0" err="1">
                <a:latin typeface="proxima-nova"/>
              </a:rPr>
              <a:t>en</a:t>
            </a:r>
            <a:r>
              <a:rPr lang="en" i="1" dirty="0">
                <a:latin typeface="proxima-nova"/>
              </a:rPr>
              <a:t> </a:t>
            </a:r>
            <a:r>
              <a:rPr lang="en" i="1" dirty="0" err="1">
                <a:latin typeface="proxima-nova"/>
              </a:rPr>
              <a:t>proyectos</a:t>
            </a:r>
            <a:r>
              <a:rPr lang="en" i="1" dirty="0">
                <a:latin typeface="proxima-nova"/>
              </a:rPr>
              <a:t> GitHub para Angular, React y </a:t>
            </a:r>
            <a:r>
              <a:rPr lang="en" i="1" dirty="0" err="1">
                <a:latin typeface="proxima-nova"/>
              </a:rPr>
              <a:t>Vue</a:t>
            </a:r>
            <a:endParaRPr lang="es-CO" dirty="0"/>
          </a:p>
        </p:txBody>
      </p:sp>
      <p:pic>
        <p:nvPicPr>
          <p:cNvPr id="9" name="Imagen 8">
            <a:extLst>
              <a:ext uri="{FF2B5EF4-FFF2-40B4-BE49-F238E27FC236}">
                <a16:creationId xmlns:a16="http://schemas.microsoft.com/office/drawing/2014/main" id="{5EF3D405-507C-6747-8859-0FAD0BFD91E5}"/>
              </a:ext>
            </a:extLst>
          </p:cNvPr>
          <p:cNvPicPr>
            <a:picLocks noChangeAspect="1"/>
          </p:cNvPicPr>
          <p:nvPr/>
        </p:nvPicPr>
        <p:blipFill>
          <a:blip r:embed="rId4"/>
          <a:stretch>
            <a:fillRect/>
          </a:stretch>
        </p:blipFill>
        <p:spPr>
          <a:xfrm>
            <a:off x="6507003" y="3213025"/>
            <a:ext cx="2084323" cy="2084323"/>
          </a:xfrm>
          <a:prstGeom prst="rect">
            <a:avLst/>
          </a:prstGeom>
        </p:spPr>
      </p:pic>
      <p:pic>
        <p:nvPicPr>
          <p:cNvPr id="10" name="Imagen 9">
            <a:extLst>
              <a:ext uri="{FF2B5EF4-FFF2-40B4-BE49-F238E27FC236}">
                <a16:creationId xmlns:a16="http://schemas.microsoft.com/office/drawing/2014/main" id="{50E085FC-DB3B-DF4F-92F6-D5C5E1154781}"/>
              </a:ext>
            </a:extLst>
          </p:cNvPr>
          <p:cNvPicPr>
            <a:picLocks noChangeAspect="1"/>
          </p:cNvPicPr>
          <p:nvPr/>
        </p:nvPicPr>
        <p:blipFill>
          <a:blip r:embed="rId5"/>
          <a:stretch>
            <a:fillRect/>
          </a:stretch>
        </p:blipFill>
        <p:spPr>
          <a:xfrm>
            <a:off x="928992" y="3675608"/>
            <a:ext cx="3454117" cy="1295295"/>
          </a:xfrm>
          <a:prstGeom prst="rect">
            <a:avLst/>
          </a:prstGeom>
        </p:spPr>
      </p:pic>
      <p:pic>
        <p:nvPicPr>
          <p:cNvPr id="12" name="Imagen 11">
            <a:extLst>
              <a:ext uri="{FF2B5EF4-FFF2-40B4-BE49-F238E27FC236}">
                <a16:creationId xmlns:a16="http://schemas.microsoft.com/office/drawing/2014/main" id="{BD92A9B1-3DC9-D44D-9838-87738DA5B2D8}"/>
              </a:ext>
            </a:extLst>
          </p:cNvPr>
          <p:cNvPicPr>
            <a:picLocks noChangeAspect="1"/>
          </p:cNvPicPr>
          <p:nvPr/>
        </p:nvPicPr>
        <p:blipFill>
          <a:blip r:embed="rId6"/>
          <a:stretch>
            <a:fillRect/>
          </a:stretch>
        </p:blipFill>
        <p:spPr>
          <a:xfrm>
            <a:off x="4101298" y="2298501"/>
            <a:ext cx="1087829" cy="939488"/>
          </a:xfrm>
          <a:prstGeom prst="rect">
            <a:avLst/>
          </a:prstGeom>
        </p:spPr>
      </p:pic>
      <p:pic>
        <p:nvPicPr>
          <p:cNvPr id="14" name="Imagen 13">
            <a:extLst>
              <a:ext uri="{FF2B5EF4-FFF2-40B4-BE49-F238E27FC236}">
                <a16:creationId xmlns:a16="http://schemas.microsoft.com/office/drawing/2014/main" id="{E18B1CEF-418D-DC44-B60B-817A850CB602}"/>
              </a:ext>
            </a:extLst>
          </p:cNvPr>
          <p:cNvPicPr>
            <a:picLocks noChangeAspect="1"/>
          </p:cNvPicPr>
          <p:nvPr/>
        </p:nvPicPr>
        <p:blipFill>
          <a:blip r:embed="rId7"/>
          <a:stretch>
            <a:fillRect/>
          </a:stretch>
        </p:blipFill>
        <p:spPr>
          <a:xfrm>
            <a:off x="213426" y="2245345"/>
            <a:ext cx="1087829" cy="1087829"/>
          </a:xfrm>
          <a:prstGeom prst="rect">
            <a:avLst/>
          </a:prstGeom>
        </p:spPr>
      </p:pic>
      <p:pic>
        <p:nvPicPr>
          <p:cNvPr id="7" name="Imagen 6">
            <a:extLst>
              <a:ext uri="{FF2B5EF4-FFF2-40B4-BE49-F238E27FC236}">
                <a16:creationId xmlns:a16="http://schemas.microsoft.com/office/drawing/2014/main" id="{62CC0A67-9604-5E4E-8FF8-6E9C2FE2AD56}"/>
              </a:ext>
            </a:extLst>
          </p:cNvPr>
          <p:cNvPicPr>
            <a:picLocks noChangeAspect="1"/>
          </p:cNvPicPr>
          <p:nvPr/>
        </p:nvPicPr>
        <p:blipFill>
          <a:blip r:embed="rId8"/>
          <a:stretch>
            <a:fillRect/>
          </a:stretch>
        </p:blipFill>
        <p:spPr>
          <a:xfrm>
            <a:off x="213426" y="5012348"/>
            <a:ext cx="1412463" cy="1756906"/>
          </a:xfrm>
          <a:prstGeom prst="rect">
            <a:avLst/>
          </a:prstGeom>
        </p:spPr>
      </p:pic>
      <p:pic>
        <p:nvPicPr>
          <p:cNvPr id="11" name="Imagen 10">
            <a:extLst>
              <a:ext uri="{FF2B5EF4-FFF2-40B4-BE49-F238E27FC236}">
                <a16:creationId xmlns:a16="http://schemas.microsoft.com/office/drawing/2014/main" id="{CAF4F170-8735-2F4C-91B9-1754BA07B95B}"/>
              </a:ext>
            </a:extLst>
          </p:cNvPr>
          <p:cNvPicPr>
            <a:picLocks noChangeAspect="1"/>
          </p:cNvPicPr>
          <p:nvPr/>
        </p:nvPicPr>
        <p:blipFill>
          <a:blip r:embed="rId9"/>
          <a:stretch>
            <a:fillRect/>
          </a:stretch>
        </p:blipFill>
        <p:spPr>
          <a:xfrm>
            <a:off x="3443376" y="5028022"/>
            <a:ext cx="1879467" cy="1879467"/>
          </a:xfrm>
          <a:prstGeom prst="rect">
            <a:avLst/>
          </a:prstGeom>
        </p:spPr>
      </p:pic>
    </p:spTree>
    <p:extLst>
      <p:ext uri="{BB962C8B-B14F-4D97-AF65-F5344CB8AC3E}">
        <p14:creationId xmlns:p14="http://schemas.microsoft.com/office/powerpoint/2010/main" val="711202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CDB4B-AFD6-F142-8DD1-4CFBB35FE568}"/>
              </a:ext>
            </a:extLst>
          </p:cNvPr>
          <p:cNvSpPr>
            <a:spLocks noGrp="1"/>
          </p:cNvSpPr>
          <p:nvPr>
            <p:ph type="title"/>
          </p:nvPr>
        </p:nvSpPr>
        <p:spPr/>
        <p:txBody>
          <a:bodyPr/>
          <a:lstStyle/>
          <a:p>
            <a:pPr algn="ctr"/>
            <a:r>
              <a:rPr lang="es-CO" dirty="0"/>
              <a:t>Laravel</a:t>
            </a:r>
          </a:p>
        </p:txBody>
      </p:sp>
      <p:pic>
        <p:nvPicPr>
          <p:cNvPr id="6" name="Imagen 5">
            <a:extLst>
              <a:ext uri="{FF2B5EF4-FFF2-40B4-BE49-F238E27FC236}">
                <a16:creationId xmlns:a16="http://schemas.microsoft.com/office/drawing/2014/main" id="{DF0F54D3-8873-B141-8D22-6D3C609619CA}"/>
              </a:ext>
            </a:extLst>
          </p:cNvPr>
          <p:cNvPicPr>
            <a:picLocks noChangeAspect="1"/>
          </p:cNvPicPr>
          <p:nvPr/>
        </p:nvPicPr>
        <p:blipFill>
          <a:blip r:embed="rId2"/>
          <a:stretch>
            <a:fillRect/>
          </a:stretch>
        </p:blipFill>
        <p:spPr>
          <a:xfrm>
            <a:off x="10547498" y="555958"/>
            <a:ext cx="1644502" cy="1453595"/>
          </a:xfrm>
          <a:prstGeom prst="rect">
            <a:avLst/>
          </a:prstGeom>
        </p:spPr>
      </p:pic>
      <p:sp>
        <p:nvSpPr>
          <p:cNvPr id="8" name="Marcador de contenido 7">
            <a:extLst>
              <a:ext uri="{FF2B5EF4-FFF2-40B4-BE49-F238E27FC236}">
                <a16:creationId xmlns:a16="http://schemas.microsoft.com/office/drawing/2014/main" id="{770137E0-D489-614E-AD9E-2A87672BEB48}"/>
              </a:ext>
            </a:extLst>
          </p:cNvPr>
          <p:cNvSpPr>
            <a:spLocks noGrp="1"/>
          </p:cNvSpPr>
          <p:nvPr>
            <p:ph idx="1"/>
          </p:nvPr>
        </p:nvSpPr>
        <p:spPr>
          <a:xfrm>
            <a:off x="202019" y="2336872"/>
            <a:ext cx="11791507" cy="4372271"/>
          </a:xfrm>
        </p:spPr>
        <p:txBody>
          <a:bodyPr>
            <a:normAutofit/>
          </a:bodyPr>
          <a:lstStyle/>
          <a:p>
            <a:r>
              <a:rPr lang="es-CO" dirty="0"/>
              <a:t>Requisitos y software recomendado.</a:t>
            </a:r>
          </a:p>
          <a:p>
            <a:pPr lvl="1"/>
            <a:r>
              <a:rPr lang="es-CO" dirty="0"/>
              <a:t>Composer: Gestor de paquetes Php. </a:t>
            </a:r>
            <a:r>
              <a:rPr lang="es-CO" dirty="0">
                <a:hlinkClick r:id="rId3"/>
              </a:rPr>
              <a:t>https://getcomposer.org/</a:t>
            </a:r>
            <a:endParaRPr lang="es-CO" dirty="0"/>
          </a:p>
          <a:p>
            <a:pPr lvl="1"/>
            <a:r>
              <a:rPr lang="es-CO" dirty="0"/>
              <a:t>Git: Herramienta de control de versiones. </a:t>
            </a:r>
            <a:r>
              <a:rPr lang="es-CO" dirty="0">
                <a:hlinkClick r:id="rId4"/>
              </a:rPr>
              <a:t>https://git-scm.com/</a:t>
            </a:r>
            <a:endParaRPr lang="es-CO" dirty="0"/>
          </a:p>
          <a:p>
            <a:pPr lvl="1"/>
            <a:r>
              <a:rPr lang="es-CO" dirty="0"/>
              <a:t>Xampp: Herramienta para desarrollo web, contiene un servidor Apache, MariaDB (Mysql), Php, entre otros. </a:t>
            </a:r>
            <a:r>
              <a:rPr lang="es-CO" dirty="0">
                <a:hlinkClick r:id="rId5"/>
              </a:rPr>
              <a:t>https://www.apachefriends.org/es/index.html</a:t>
            </a:r>
            <a:r>
              <a:rPr lang="es-CO" dirty="0"/>
              <a:t>. </a:t>
            </a:r>
          </a:p>
          <a:p>
            <a:pPr lvl="1"/>
            <a:r>
              <a:rPr lang="es-CO" dirty="0"/>
              <a:t>Atom: Editor de texto open source. </a:t>
            </a:r>
            <a:r>
              <a:rPr lang="es-CO" dirty="0">
                <a:hlinkClick r:id="rId6"/>
              </a:rPr>
              <a:t>https://atom.io/</a:t>
            </a:r>
            <a:endParaRPr lang="es-CO" dirty="0"/>
          </a:p>
          <a:p>
            <a:pPr lvl="2"/>
            <a:r>
              <a:rPr lang="es-CO" dirty="0"/>
              <a:t>Extensiones: </a:t>
            </a:r>
          </a:p>
          <a:p>
            <a:pPr lvl="3"/>
            <a:r>
              <a:rPr lang="es-CO" dirty="0"/>
              <a:t>atom-autocomplete-php.</a:t>
            </a:r>
          </a:p>
          <a:p>
            <a:pPr lvl="3"/>
            <a:r>
              <a:rPr lang="es-CO" dirty="0"/>
              <a:t>emmet.</a:t>
            </a:r>
          </a:p>
          <a:p>
            <a:pPr lvl="3"/>
            <a:r>
              <a:rPr lang="es-CO" dirty="0"/>
              <a:t>file-icons.</a:t>
            </a:r>
          </a:p>
          <a:p>
            <a:pPr lvl="3"/>
            <a:r>
              <a:rPr lang="es-CO" dirty="0"/>
              <a:t>language-blade.</a:t>
            </a:r>
          </a:p>
          <a:p>
            <a:pPr lvl="3"/>
            <a:r>
              <a:rPr lang="es-CO" dirty="0"/>
              <a:t>laravel.</a:t>
            </a:r>
          </a:p>
          <a:p>
            <a:pPr lvl="3"/>
            <a:r>
              <a:rPr lang="es-CO" dirty="0"/>
              <a:t>lintern, lintern-php.</a:t>
            </a:r>
          </a:p>
          <a:p>
            <a:pPr lvl="3"/>
            <a:r>
              <a:rPr lang="es-CO" dirty="0"/>
              <a:t>vim-mode-plus ( simulador del editor de texto Vi)</a:t>
            </a:r>
          </a:p>
          <a:p>
            <a:pPr lvl="3"/>
            <a:endParaRPr lang="es-CO" dirty="0"/>
          </a:p>
          <a:p>
            <a:pPr marL="2743200" lvl="6" indent="0">
              <a:buNone/>
            </a:pPr>
            <a:endParaRPr lang="es-CO" dirty="0"/>
          </a:p>
          <a:p>
            <a:pPr lvl="1"/>
            <a:endParaRPr lang="es-CO" dirty="0"/>
          </a:p>
        </p:txBody>
      </p:sp>
    </p:spTree>
    <p:extLst>
      <p:ext uri="{BB962C8B-B14F-4D97-AF65-F5344CB8AC3E}">
        <p14:creationId xmlns:p14="http://schemas.microsoft.com/office/powerpoint/2010/main" val="359178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8FFAE-2EFC-5D4D-A0B7-812FBC1F3DE7}"/>
              </a:ext>
            </a:extLst>
          </p:cNvPr>
          <p:cNvSpPr>
            <a:spLocks noGrp="1"/>
          </p:cNvSpPr>
          <p:nvPr>
            <p:ph type="title"/>
          </p:nvPr>
        </p:nvSpPr>
        <p:spPr/>
        <p:txBody>
          <a:bodyPr/>
          <a:lstStyle/>
          <a:p>
            <a:pPr algn="ctr"/>
            <a:r>
              <a:rPr lang="es-CO" dirty="0"/>
              <a:t>PHP</a:t>
            </a:r>
          </a:p>
        </p:txBody>
      </p:sp>
      <p:sp>
        <p:nvSpPr>
          <p:cNvPr id="3" name="Marcador de contenido 2">
            <a:extLst>
              <a:ext uri="{FF2B5EF4-FFF2-40B4-BE49-F238E27FC236}">
                <a16:creationId xmlns:a16="http://schemas.microsoft.com/office/drawing/2014/main" id="{CF24C7AB-49FC-3A41-A0F0-F9ED02FEB3D0}"/>
              </a:ext>
            </a:extLst>
          </p:cNvPr>
          <p:cNvSpPr>
            <a:spLocks noGrp="1"/>
          </p:cNvSpPr>
          <p:nvPr>
            <p:ph idx="1"/>
          </p:nvPr>
        </p:nvSpPr>
        <p:spPr>
          <a:xfrm>
            <a:off x="553581" y="2034500"/>
            <a:ext cx="4933670" cy="4678429"/>
          </a:xfrm>
        </p:spPr>
        <p:txBody>
          <a:bodyPr>
            <a:noAutofit/>
          </a:bodyPr>
          <a:lstStyle/>
          <a:p>
            <a:r>
              <a:rPr lang="es-CO" sz="1800" dirty="0"/>
              <a:t>Declaración de variables: </a:t>
            </a:r>
          </a:p>
          <a:p>
            <a:pPr lvl="1"/>
            <a:r>
              <a:rPr lang="es-CO" sz="1800" dirty="0"/>
              <a:t>$variable = [valor] ;</a:t>
            </a:r>
          </a:p>
          <a:p>
            <a:r>
              <a:rPr lang="es-CO" sz="1800" dirty="0"/>
              <a:t>Condicionales:</a:t>
            </a:r>
          </a:p>
          <a:p>
            <a:pPr lvl="1"/>
            <a:r>
              <a:rPr lang="es-CO" sz="1800" dirty="0"/>
              <a:t>If ([condicion1] == [condicion2] ){</a:t>
            </a:r>
            <a:br>
              <a:rPr lang="es-CO" sz="1800" dirty="0"/>
            </a:br>
            <a:r>
              <a:rPr lang="es-CO" sz="1800" dirty="0"/>
              <a:t>	codigo…</a:t>
            </a:r>
            <a:br>
              <a:rPr lang="es-CO" sz="1800" dirty="0"/>
            </a:br>
            <a:r>
              <a:rPr lang="es-CO" sz="1800" dirty="0"/>
              <a:t>}else{</a:t>
            </a:r>
            <a:br>
              <a:rPr lang="es-CO" sz="1800" dirty="0"/>
            </a:br>
            <a:r>
              <a:rPr lang="es-CO" sz="1800" dirty="0"/>
              <a:t>	codigo…</a:t>
            </a:r>
            <a:br>
              <a:rPr lang="es-CO" sz="1800" dirty="0"/>
            </a:br>
            <a:r>
              <a:rPr lang="es-CO" sz="1800" dirty="0"/>
              <a:t>}</a:t>
            </a:r>
          </a:p>
          <a:p>
            <a:r>
              <a:rPr lang="es-CO" sz="1800" dirty="0"/>
              <a:t>Ciclos:</a:t>
            </a:r>
          </a:p>
          <a:p>
            <a:pPr lvl="1"/>
            <a:r>
              <a:rPr lang="es-CO" sz="1800" dirty="0"/>
              <a:t>while ($i &lt;= 10) {</a:t>
            </a:r>
            <a:br>
              <a:rPr lang="es-CO" sz="1800" dirty="0"/>
            </a:br>
            <a:r>
              <a:rPr lang="es-CO" sz="1800" dirty="0"/>
              <a:t>	codigo… </a:t>
            </a:r>
            <a:br>
              <a:rPr lang="es-CO" sz="1800" dirty="0"/>
            </a:br>
            <a:r>
              <a:rPr lang="es-CO" sz="1800" dirty="0"/>
              <a:t>}</a:t>
            </a:r>
            <a:br>
              <a:rPr lang="es-CO" sz="1800" dirty="0"/>
            </a:br>
            <a:endParaRPr lang="es-CO" sz="1800" dirty="0"/>
          </a:p>
          <a:p>
            <a:pPr lvl="1"/>
            <a:r>
              <a:rPr lang="es-CO" sz="1800" dirty="0"/>
              <a:t>for(i=0; i &lt;10; i++){</a:t>
            </a:r>
            <a:br>
              <a:rPr lang="es-CO" sz="1800" dirty="0"/>
            </a:br>
            <a:r>
              <a:rPr lang="es-CO" sz="1800" dirty="0"/>
              <a:t>	codigo…</a:t>
            </a:r>
            <a:br>
              <a:rPr lang="es-CO" sz="1800" dirty="0"/>
            </a:br>
            <a:r>
              <a:rPr lang="es-CO" sz="1800" dirty="0"/>
              <a:t>}</a:t>
            </a:r>
          </a:p>
        </p:txBody>
      </p:sp>
      <p:pic>
        <p:nvPicPr>
          <p:cNvPr id="4" name="Imagen 3">
            <a:extLst>
              <a:ext uri="{FF2B5EF4-FFF2-40B4-BE49-F238E27FC236}">
                <a16:creationId xmlns:a16="http://schemas.microsoft.com/office/drawing/2014/main" id="{F526BE49-CE47-8649-8062-5FC0667CE2EA}"/>
              </a:ext>
            </a:extLst>
          </p:cNvPr>
          <p:cNvPicPr>
            <a:picLocks noChangeAspect="1"/>
          </p:cNvPicPr>
          <p:nvPr/>
        </p:nvPicPr>
        <p:blipFill>
          <a:blip r:embed="rId2"/>
          <a:stretch>
            <a:fillRect/>
          </a:stretch>
        </p:blipFill>
        <p:spPr>
          <a:xfrm>
            <a:off x="10547498" y="566899"/>
            <a:ext cx="1644502" cy="1453595"/>
          </a:xfrm>
          <a:prstGeom prst="rect">
            <a:avLst/>
          </a:prstGeom>
        </p:spPr>
      </p:pic>
      <p:sp>
        <p:nvSpPr>
          <p:cNvPr id="5" name="Marcador de contenido 2">
            <a:extLst>
              <a:ext uri="{FF2B5EF4-FFF2-40B4-BE49-F238E27FC236}">
                <a16:creationId xmlns:a16="http://schemas.microsoft.com/office/drawing/2014/main" id="{D7DB5EED-9AFD-6147-8B20-9CA53D9A2A6A}"/>
              </a:ext>
            </a:extLst>
          </p:cNvPr>
          <p:cNvSpPr txBox="1">
            <a:spLocks/>
          </p:cNvSpPr>
          <p:nvPr/>
        </p:nvSpPr>
        <p:spPr>
          <a:xfrm>
            <a:off x="6304945" y="2034500"/>
            <a:ext cx="4933670" cy="4678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s-CO" sz="1800" dirty="0"/>
              <a:t>Funciones:</a:t>
            </a:r>
          </a:p>
          <a:p>
            <a:pPr lvl="1"/>
            <a:r>
              <a:rPr lang="es-CO" sz="1800" dirty="0"/>
              <a:t>public function [nombre] (){</a:t>
            </a:r>
            <a:br>
              <a:rPr lang="es-CO" sz="1800" dirty="0"/>
            </a:br>
            <a:r>
              <a:rPr lang="es-CO" sz="1800" dirty="0"/>
              <a:t>	codigo….</a:t>
            </a:r>
            <a:br>
              <a:rPr lang="es-CO" sz="1800" dirty="0"/>
            </a:br>
            <a:r>
              <a:rPr lang="es-CO" sz="1800" dirty="0"/>
              <a:t>	return $variable;</a:t>
            </a:r>
            <a:br>
              <a:rPr lang="es-CO" sz="1600" dirty="0"/>
            </a:br>
            <a:r>
              <a:rPr lang="es-CO" sz="1600" dirty="0"/>
              <a:t>}</a:t>
            </a:r>
          </a:p>
          <a:p>
            <a:endParaRPr lang="es-CO" dirty="0"/>
          </a:p>
        </p:txBody>
      </p:sp>
    </p:spTree>
    <p:extLst>
      <p:ext uri="{BB962C8B-B14F-4D97-AF65-F5344CB8AC3E}">
        <p14:creationId xmlns:p14="http://schemas.microsoft.com/office/powerpoint/2010/main" val="407140864"/>
      </p:ext>
    </p:extLst>
  </p:cSld>
  <p:clrMapOvr>
    <a:masterClrMapping/>
  </p:clrMapOvr>
</p:sld>
</file>

<file path=ppt/theme/theme1.xml><?xml version="1.0" encoding="utf-8"?>
<a:theme xmlns:a="http://schemas.openxmlformats.org/drawingml/2006/main" name="Berlín">
  <a:themeElements>
    <a:clrScheme name="Berlí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í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í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{A8139344-FFE8-7546-8D0E-E80894137166}tf10001057</Template>
  <TotalTime>2387</TotalTime>
  <Words>1787</Words>
  <Application>Microsoft Macintosh PowerPoint</Application>
  <PresentationFormat>Panorámica</PresentationFormat>
  <Paragraphs>357</Paragraphs>
  <Slides>59</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59</vt:i4>
      </vt:variant>
    </vt:vector>
  </HeadingPairs>
  <TitlesOfParts>
    <vt:vector size="63" baseType="lpstr">
      <vt:lpstr>Arial</vt:lpstr>
      <vt:lpstr>proxima-nova</vt:lpstr>
      <vt:lpstr>Trebuchet MS</vt:lpstr>
      <vt:lpstr>Berlín</vt:lpstr>
      <vt:lpstr>Taller Introducción a Laravel The PHP Framework For Web Artisans </vt:lpstr>
      <vt:lpstr>Contenido</vt:lpstr>
      <vt:lpstr>Frameworks.</vt:lpstr>
      <vt:lpstr>Frameworks.</vt:lpstr>
      <vt:lpstr>Laravel</vt:lpstr>
      <vt:lpstr>Laravel</vt:lpstr>
      <vt:lpstr>Laravel y Vue.js Laravel y sus integraciones. </vt:lpstr>
      <vt:lpstr>Laravel</vt:lpstr>
      <vt:lpstr>PHP</vt:lpstr>
      <vt:lpstr>Comandos Utiles.</vt:lpstr>
      <vt:lpstr>Primeros pasos</vt:lpstr>
      <vt:lpstr>Primeros pasos</vt:lpstr>
      <vt:lpstr>Primeros pasos</vt:lpstr>
      <vt:lpstr>Primeros pasos</vt:lpstr>
      <vt:lpstr>Primeros pasos</vt:lpstr>
      <vt:lpstr>Primeros pasos</vt:lpstr>
      <vt:lpstr>Primeros pasos</vt:lpstr>
      <vt:lpstr>Primeros pasos</vt:lpstr>
      <vt:lpstr>Primeros pasos</vt:lpstr>
      <vt:lpstr>Primeros pasos</vt:lpstr>
      <vt:lpstr>Primeros pasos</vt:lpstr>
      <vt:lpstr>Primeros pasos</vt:lpstr>
      <vt:lpstr>Estructura de los directorios.</vt:lpstr>
      <vt:lpstr>Estructura de los directorios.</vt:lpstr>
      <vt:lpstr>Estructura de los directorios.</vt:lpstr>
      <vt:lpstr>Estructura de los directorios.</vt:lpstr>
      <vt:lpstr>Estructura de los directorios.</vt:lpstr>
      <vt:lpstr>Estructura de los directorios.</vt:lpstr>
      <vt:lpstr>Estructura de los directorios.</vt:lpstr>
      <vt:lpstr>Estructura de los directorios.</vt:lpstr>
      <vt:lpstr>Estructura de los directorios.</vt:lpstr>
      <vt:lpstr>Estructura de los directorios.</vt:lpstr>
      <vt:lpstr>Estructura de los directorios.</vt:lpstr>
      <vt:lpstr>Relaciones y modelos DB.</vt:lpstr>
      <vt:lpstr>Relaciones y modelos DB.</vt:lpstr>
      <vt:lpstr>Relaciones y modelos DB.</vt:lpstr>
      <vt:lpstr>Migraciones</vt:lpstr>
      <vt:lpstr>Migraciones.</vt:lpstr>
      <vt:lpstr>Migraciones</vt:lpstr>
      <vt:lpstr>Migraciones</vt:lpstr>
      <vt:lpstr>Migraciones</vt:lpstr>
      <vt:lpstr>Migraciones</vt:lpstr>
      <vt:lpstr>Modelos.</vt:lpstr>
      <vt:lpstr>Modelos.</vt:lpstr>
      <vt:lpstr>Relaciones.</vt:lpstr>
      <vt:lpstr>Relaciones.</vt:lpstr>
      <vt:lpstr>Relaciones.</vt:lpstr>
      <vt:lpstr>Relaciones.</vt:lpstr>
      <vt:lpstr>Relaciones.</vt:lpstr>
      <vt:lpstr>Relaciones.</vt:lpstr>
      <vt:lpstr>Relaciones.</vt:lpstr>
      <vt:lpstr>Relaciones.</vt:lpstr>
      <vt:lpstr>Tinker (Consola de laravel).</vt:lpstr>
      <vt:lpstr>Plantilla Blade</vt:lpstr>
      <vt:lpstr>Plantilla Blade</vt:lpstr>
      <vt:lpstr>Plantilla Blade</vt:lpstr>
      <vt:lpstr>Controladores</vt:lpstr>
      <vt:lpstr>Rutas</vt:lpstr>
      <vt:lpstr>Colecciones.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Laravel </dc:title>
  <dc:creator>AndreS .</dc:creator>
  <cp:lastModifiedBy>AndreS .</cp:lastModifiedBy>
  <cp:revision>94</cp:revision>
  <dcterms:created xsi:type="dcterms:W3CDTF">2019-04-22T14:42:07Z</dcterms:created>
  <dcterms:modified xsi:type="dcterms:W3CDTF">2019-05-15T20:50:46Z</dcterms:modified>
</cp:coreProperties>
</file>